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61" r:id="rId3"/>
    <p:sldId id="260" r:id="rId4"/>
    <p:sldId id="364" r:id="rId5"/>
    <p:sldId id="404" r:id="rId6"/>
    <p:sldId id="405" r:id="rId7"/>
    <p:sldId id="379" r:id="rId8"/>
    <p:sldId id="381" r:id="rId9"/>
    <p:sldId id="393" r:id="rId10"/>
    <p:sldId id="382" r:id="rId11"/>
    <p:sldId id="368" r:id="rId12"/>
    <p:sldId id="365" r:id="rId13"/>
    <p:sldId id="367" r:id="rId14"/>
    <p:sldId id="366" r:id="rId15"/>
    <p:sldId id="321" r:id="rId16"/>
    <p:sldId id="323" r:id="rId17"/>
    <p:sldId id="383" r:id="rId18"/>
    <p:sldId id="385" r:id="rId19"/>
    <p:sldId id="384" r:id="rId20"/>
    <p:sldId id="386" r:id="rId21"/>
    <p:sldId id="387" r:id="rId22"/>
    <p:sldId id="388" r:id="rId23"/>
    <p:sldId id="403" r:id="rId24"/>
    <p:sldId id="411" r:id="rId25"/>
    <p:sldId id="414" r:id="rId26"/>
    <p:sldId id="415" r:id="rId27"/>
    <p:sldId id="413" r:id="rId28"/>
    <p:sldId id="416" r:id="rId29"/>
    <p:sldId id="417" r:id="rId30"/>
    <p:sldId id="273" r:id="rId31"/>
    <p:sldId id="374" r:id="rId32"/>
    <p:sldId id="283" r:id="rId33"/>
    <p:sldId id="284" r:id="rId34"/>
    <p:sldId id="309" r:id="rId35"/>
    <p:sldId id="305" r:id="rId36"/>
    <p:sldId id="406" r:id="rId37"/>
    <p:sldId id="407" r:id="rId38"/>
    <p:sldId id="408" r:id="rId39"/>
    <p:sldId id="409" r:id="rId40"/>
    <p:sldId id="312" r:id="rId41"/>
    <p:sldId id="313" r:id="rId42"/>
    <p:sldId id="392" r:id="rId43"/>
    <p:sldId id="328" r:id="rId44"/>
    <p:sldId id="330" r:id="rId45"/>
    <p:sldId id="331" r:id="rId46"/>
    <p:sldId id="372" r:id="rId47"/>
    <p:sldId id="347" r:id="rId48"/>
    <p:sldId id="394" r:id="rId49"/>
    <p:sldId id="395" r:id="rId50"/>
    <p:sldId id="396" r:id="rId51"/>
    <p:sldId id="377" r:id="rId52"/>
    <p:sldId id="373" r:id="rId53"/>
    <p:sldId id="398" r:id="rId54"/>
    <p:sldId id="399" r:id="rId55"/>
    <p:sldId id="410" r:id="rId56"/>
    <p:sldId id="400" r:id="rId57"/>
    <p:sldId id="402" r:id="rId58"/>
    <p:sldId id="265" r:id="rId59"/>
  </p:sldIdLst>
  <p:sldSz cx="12192000" cy="6858000"/>
  <p:notesSz cx="6781800" cy="9067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a A Lennick" initials="MAL" lastIdx="1" clrIdx="0">
    <p:extLst>
      <p:ext uri="{19B8F6BF-5375-455C-9EA6-DF929625EA0E}">
        <p15:presenceInfo xmlns:p15="http://schemas.microsoft.com/office/powerpoint/2012/main" userId="ac0cf61c49fc8f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8780" cy="454964"/>
          </a:xfrm>
          <a:prstGeom prst="rect">
            <a:avLst/>
          </a:prstGeom>
        </p:spPr>
        <p:txBody>
          <a:bodyPr vert="horz" lIns="90562" tIns="45281" rIns="90562" bIns="45281" rtlCol="0"/>
          <a:lstStyle>
            <a:lvl1pPr algn="l">
              <a:defRPr sz="1200"/>
            </a:lvl1pPr>
          </a:lstStyle>
          <a:p>
            <a:endParaRPr lang="en-US"/>
          </a:p>
        </p:txBody>
      </p:sp>
      <p:sp>
        <p:nvSpPr>
          <p:cNvPr id="3" name="Date Placeholder 2"/>
          <p:cNvSpPr>
            <a:spLocks noGrp="1"/>
          </p:cNvSpPr>
          <p:nvPr>
            <p:ph type="dt" sz="quarter" idx="1"/>
          </p:nvPr>
        </p:nvSpPr>
        <p:spPr>
          <a:xfrm>
            <a:off x="3841450" y="1"/>
            <a:ext cx="2938780" cy="454964"/>
          </a:xfrm>
          <a:prstGeom prst="rect">
            <a:avLst/>
          </a:prstGeom>
        </p:spPr>
        <p:txBody>
          <a:bodyPr vert="horz" lIns="90562" tIns="45281" rIns="90562" bIns="45281" rtlCol="0"/>
          <a:lstStyle>
            <a:lvl1pPr algn="r">
              <a:defRPr sz="1200"/>
            </a:lvl1pPr>
          </a:lstStyle>
          <a:p>
            <a:fld id="{FE7697FC-A66E-4C35-B9DB-2DD176668B1D}" type="datetimeFigureOut">
              <a:rPr lang="en-US" smtClean="0"/>
              <a:t>7/9/2022</a:t>
            </a:fld>
            <a:endParaRPr lang="en-US"/>
          </a:p>
        </p:txBody>
      </p:sp>
      <p:sp>
        <p:nvSpPr>
          <p:cNvPr id="4" name="Footer Placeholder 3"/>
          <p:cNvSpPr>
            <a:spLocks noGrp="1"/>
          </p:cNvSpPr>
          <p:nvPr>
            <p:ph type="ftr" sz="quarter" idx="2"/>
          </p:nvPr>
        </p:nvSpPr>
        <p:spPr>
          <a:xfrm>
            <a:off x="0" y="8612837"/>
            <a:ext cx="2938780" cy="454963"/>
          </a:xfrm>
          <a:prstGeom prst="rect">
            <a:avLst/>
          </a:prstGeom>
        </p:spPr>
        <p:txBody>
          <a:bodyPr vert="horz" lIns="90562" tIns="45281" rIns="90562" bIns="45281" rtlCol="0" anchor="b"/>
          <a:lstStyle>
            <a:lvl1pPr algn="l">
              <a:defRPr sz="1200"/>
            </a:lvl1pPr>
          </a:lstStyle>
          <a:p>
            <a:endParaRPr lang="en-US"/>
          </a:p>
        </p:txBody>
      </p:sp>
      <p:sp>
        <p:nvSpPr>
          <p:cNvPr id="5" name="Slide Number Placeholder 4"/>
          <p:cNvSpPr>
            <a:spLocks noGrp="1"/>
          </p:cNvSpPr>
          <p:nvPr>
            <p:ph type="sldNum" sz="quarter" idx="3"/>
          </p:nvPr>
        </p:nvSpPr>
        <p:spPr>
          <a:xfrm>
            <a:off x="3841450" y="8612837"/>
            <a:ext cx="2938780" cy="454963"/>
          </a:xfrm>
          <a:prstGeom prst="rect">
            <a:avLst/>
          </a:prstGeom>
        </p:spPr>
        <p:txBody>
          <a:bodyPr vert="horz" lIns="90562" tIns="45281" rIns="90562" bIns="45281" rtlCol="0" anchor="b"/>
          <a:lstStyle>
            <a:lvl1pPr algn="r">
              <a:defRPr sz="1200"/>
            </a:lvl1pPr>
          </a:lstStyle>
          <a:p>
            <a:fld id="{F3D6E1B0-310F-4EFA-9045-84BEC7D016CF}" type="slidenum">
              <a:rPr lang="en-US" smtClean="0"/>
              <a:t>‹#›</a:t>
            </a:fld>
            <a:endParaRPr lang="en-US"/>
          </a:p>
        </p:txBody>
      </p:sp>
    </p:spTree>
    <p:extLst>
      <p:ext uri="{BB962C8B-B14F-4D97-AF65-F5344CB8AC3E}">
        <p14:creationId xmlns:p14="http://schemas.microsoft.com/office/powerpoint/2010/main" val="334356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8780" cy="454964"/>
          </a:xfrm>
          <a:prstGeom prst="rect">
            <a:avLst/>
          </a:prstGeom>
        </p:spPr>
        <p:txBody>
          <a:bodyPr vert="horz" lIns="90562" tIns="45281" rIns="90562" bIns="45281" rtlCol="0"/>
          <a:lstStyle>
            <a:lvl1pPr algn="l">
              <a:defRPr sz="1200"/>
            </a:lvl1pPr>
          </a:lstStyle>
          <a:p>
            <a:endParaRPr lang="en-US"/>
          </a:p>
        </p:txBody>
      </p:sp>
      <p:sp>
        <p:nvSpPr>
          <p:cNvPr id="3" name="Date Placeholder 2"/>
          <p:cNvSpPr>
            <a:spLocks noGrp="1"/>
          </p:cNvSpPr>
          <p:nvPr>
            <p:ph type="dt" idx="1"/>
          </p:nvPr>
        </p:nvSpPr>
        <p:spPr>
          <a:xfrm>
            <a:off x="3841450" y="1"/>
            <a:ext cx="2938780" cy="454964"/>
          </a:xfrm>
          <a:prstGeom prst="rect">
            <a:avLst/>
          </a:prstGeom>
        </p:spPr>
        <p:txBody>
          <a:bodyPr vert="horz" lIns="90562" tIns="45281" rIns="90562" bIns="45281" rtlCol="0"/>
          <a:lstStyle>
            <a:lvl1pPr algn="r">
              <a:defRPr sz="1200"/>
            </a:lvl1pPr>
          </a:lstStyle>
          <a:p>
            <a:fld id="{056C10B7-F9D7-479E-A59F-12658BFA3053}" type="datetimeFigureOut">
              <a:rPr lang="en-US" smtClean="0"/>
              <a:t>7/9/2022</a:t>
            </a:fld>
            <a:endParaRPr lang="en-US"/>
          </a:p>
        </p:txBody>
      </p:sp>
      <p:sp>
        <p:nvSpPr>
          <p:cNvPr id="4" name="Slide Image Placeholder 3"/>
          <p:cNvSpPr>
            <a:spLocks noGrp="1" noRot="1" noChangeAspect="1"/>
          </p:cNvSpPr>
          <p:nvPr>
            <p:ph type="sldImg" idx="2"/>
          </p:nvPr>
        </p:nvSpPr>
        <p:spPr>
          <a:xfrm>
            <a:off x="671513" y="1133475"/>
            <a:ext cx="5438775" cy="3060700"/>
          </a:xfrm>
          <a:prstGeom prst="rect">
            <a:avLst/>
          </a:prstGeom>
          <a:noFill/>
          <a:ln w="12700">
            <a:solidFill>
              <a:prstClr val="black"/>
            </a:solidFill>
          </a:ln>
        </p:spPr>
        <p:txBody>
          <a:bodyPr vert="horz" lIns="90562" tIns="45281" rIns="90562" bIns="45281" rtlCol="0" anchor="ctr"/>
          <a:lstStyle/>
          <a:p>
            <a:endParaRPr lang="en-US"/>
          </a:p>
        </p:txBody>
      </p:sp>
      <p:sp>
        <p:nvSpPr>
          <p:cNvPr id="5" name="Notes Placeholder 4"/>
          <p:cNvSpPr>
            <a:spLocks noGrp="1"/>
          </p:cNvSpPr>
          <p:nvPr>
            <p:ph type="body" sz="quarter" idx="3"/>
          </p:nvPr>
        </p:nvSpPr>
        <p:spPr>
          <a:xfrm>
            <a:off x="678180" y="4363879"/>
            <a:ext cx="5425440" cy="3570447"/>
          </a:xfrm>
          <a:prstGeom prst="rect">
            <a:avLst/>
          </a:prstGeom>
        </p:spPr>
        <p:txBody>
          <a:bodyPr vert="horz" lIns="90562" tIns="45281" rIns="90562" bIns="452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12837"/>
            <a:ext cx="2938780" cy="454963"/>
          </a:xfrm>
          <a:prstGeom prst="rect">
            <a:avLst/>
          </a:prstGeom>
        </p:spPr>
        <p:txBody>
          <a:bodyPr vert="horz" lIns="90562" tIns="45281" rIns="90562" bIns="45281" rtlCol="0" anchor="b"/>
          <a:lstStyle>
            <a:lvl1pPr algn="l">
              <a:defRPr sz="1200"/>
            </a:lvl1pPr>
          </a:lstStyle>
          <a:p>
            <a:endParaRPr lang="en-US"/>
          </a:p>
        </p:txBody>
      </p:sp>
      <p:sp>
        <p:nvSpPr>
          <p:cNvPr id="7" name="Slide Number Placeholder 6"/>
          <p:cNvSpPr>
            <a:spLocks noGrp="1"/>
          </p:cNvSpPr>
          <p:nvPr>
            <p:ph type="sldNum" sz="quarter" idx="5"/>
          </p:nvPr>
        </p:nvSpPr>
        <p:spPr>
          <a:xfrm>
            <a:off x="3841450" y="8612837"/>
            <a:ext cx="2938780" cy="454963"/>
          </a:xfrm>
          <a:prstGeom prst="rect">
            <a:avLst/>
          </a:prstGeom>
        </p:spPr>
        <p:txBody>
          <a:bodyPr vert="horz" lIns="90562" tIns="45281" rIns="90562" bIns="45281" rtlCol="0" anchor="b"/>
          <a:lstStyle>
            <a:lvl1pPr algn="r">
              <a:defRPr sz="1200"/>
            </a:lvl1pPr>
          </a:lstStyle>
          <a:p>
            <a:fld id="{DB51978A-CD39-45D8-9292-F57919F7AA63}" type="slidenum">
              <a:rPr lang="en-US" smtClean="0"/>
              <a:t>‹#›</a:t>
            </a:fld>
            <a:endParaRPr lang="en-US"/>
          </a:p>
        </p:txBody>
      </p:sp>
    </p:spTree>
    <p:extLst>
      <p:ext uri="{BB962C8B-B14F-4D97-AF65-F5344CB8AC3E}">
        <p14:creationId xmlns:p14="http://schemas.microsoft.com/office/powerpoint/2010/main" val="80273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51978A-CD39-45D8-9292-F57919F7AA63}" type="slidenum">
              <a:rPr lang="en-US" smtClean="0"/>
              <a:t>1</a:t>
            </a:fld>
            <a:endParaRPr lang="en-US"/>
          </a:p>
        </p:txBody>
      </p:sp>
    </p:spTree>
    <p:extLst>
      <p:ext uri="{BB962C8B-B14F-4D97-AF65-F5344CB8AC3E}">
        <p14:creationId xmlns:p14="http://schemas.microsoft.com/office/powerpoint/2010/main" val="2984097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37</a:t>
            </a:fld>
            <a:endParaRPr lang="en-US"/>
          </a:p>
        </p:txBody>
      </p:sp>
    </p:spTree>
    <p:extLst>
      <p:ext uri="{BB962C8B-B14F-4D97-AF65-F5344CB8AC3E}">
        <p14:creationId xmlns:p14="http://schemas.microsoft.com/office/powerpoint/2010/main" val="2124989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38</a:t>
            </a:fld>
            <a:endParaRPr lang="en-US"/>
          </a:p>
        </p:txBody>
      </p:sp>
    </p:spTree>
    <p:extLst>
      <p:ext uri="{BB962C8B-B14F-4D97-AF65-F5344CB8AC3E}">
        <p14:creationId xmlns:p14="http://schemas.microsoft.com/office/powerpoint/2010/main" val="351379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39</a:t>
            </a:fld>
            <a:endParaRPr lang="en-US"/>
          </a:p>
        </p:txBody>
      </p:sp>
    </p:spTree>
    <p:extLst>
      <p:ext uri="{BB962C8B-B14F-4D97-AF65-F5344CB8AC3E}">
        <p14:creationId xmlns:p14="http://schemas.microsoft.com/office/powerpoint/2010/main" val="2930867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40</a:t>
            </a:fld>
            <a:endParaRPr lang="en-US"/>
          </a:p>
        </p:txBody>
      </p:sp>
    </p:spTree>
    <p:extLst>
      <p:ext uri="{BB962C8B-B14F-4D97-AF65-F5344CB8AC3E}">
        <p14:creationId xmlns:p14="http://schemas.microsoft.com/office/powerpoint/2010/main" val="109183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41</a:t>
            </a:fld>
            <a:endParaRPr lang="en-US"/>
          </a:p>
        </p:txBody>
      </p:sp>
    </p:spTree>
    <p:extLst>
      <p:ext uri="{BB962C8B-B14F-4D97-AF65-F5344CB8AC3E}">
        <p14:creationId xmlns:p14="http://schemas.microsoft.com/office/powerpoint/2010/main" val="52595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42</a:t>
            </a:fld>
            <a:endParaRPr lang="en-US"/>
          </a:p>
        </p:txBody>
      </p:sp>
    </p:spTree>
    <p:extLst>
      <p:ext uri="{BB962C8B-B14F-4D97-AF65-F5344CB8AC3E}">
        <p14:creationId xmlns:p14="http://schemas.microsoft.com/office/powerpoint/2010/main" val="192916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51978A-CD39-45D8-9292-F57919F7AA63}" type="slidenum">
              <a:rPr lang="en-US" smtClean="0"/>
              <a:t>51</a:t>
            </a:fld>
            <a:endParaRPr lang="en-US"/>
          </a:p>
        </p:txBody>
      </p:sp>
    </p:spTree>
    <p:extLst>
      <p:ext uri="{BB962C8B-B14F-4D97-AF65-F5344CB8AC3E}">
        <p14:creationId xmlns:p14="http://schemas.microsoft.com/office/powerpoint/2010/main" val="247839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2</a:t>
            </a:fld>
            <a:endParaRPr lang="en-US"/>
          </a:p>
        </p:txBody>
      </p:sp>
    </p:spTree>
    <p:extLst>
      <p:ext uri="{BB962C8B-B14F-4D97-AF65-F5344CB8AC3E}">
        <p14:creationId xmlns:p14="http://schemas.microsoft.com/office/powerpoint/2010/main" val="399376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a:t>
            </a:fld>
            <a:endParaRPr lang="en-US"/>
          </a:p>
        </p:txBody>
      </p:sp>
    </p:spTree>
    <p:extLst>
      <p:ext uri="{BB962C8B-B14F-4D97-AF65-F5344CB8AC3E}">
        <p14:creationId xmlns:p14="http://schemas.microsoft.com/office/powerpoint/2010/main" val="220998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30</a:t>
            </a:fld>
            <a:endParaRPr lang="en-US"/>
          </a:p>
        </p:txBody>
      </p:sp>
    </p:spTree>
    <p:extLst>
      <p:ext uri="{BB962C8B-B14F-4D97-AF65-F5344CB8AC3E}">
        <p14:creationId xmlns:p14="http://schemas.microsoft.com/office/powerpoint/2010/main" val="279694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32</a:t>
            </a:fld>
            <a:endParaRPr lang="en-US"/>
          </a:p>
        </p:txBody>
      </p:sp>
    </p:spTree>
    <p:extLst>
      <p:ext uri="{BB962C8B-B14F-4D97-AF65-F5344CB8AC3E}">
        <p14:creationId xmlns:p14="http://schemas.microsoft.com/office/powerpoint/2010/main" val="400019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33</a:t>
            </a:fld>
            <a:endParaRPr lang="en-US"/>
          </a:p>
        </p:txBody>
      </p:sp>
    </p:spTree>
    <p:extLst>
      <p:ext uri="{BB962C8B-B14F-4D97-AF65-F5344CB8AC3E}">
        <p14:creationId xmlns:p14="http://schemas.microsoft.com/office/powerpoint/2010/main" val="4028489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34</a:t>
            </a:fld>
            <a:endParaRPr lang="en-US"/>
          </a:p>
        </p:txBody>
      </p:sp>
    </p:spTree>
    <p:extLst>
      <p:ext uri="{BB962C8B-B14F-4D97-AF65-F5344CB8AC3E}">
        <p14:creationId xmlns:p14="http://schemas.microsoft.com/office/powerpoint/2010/main" val="132862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35</a:t>
            </a:fld>
            <a:endParaRPr lang="en-US"/>
          </a:p>
        </p:txBody>
      </p:sp>
    </p:spTree>
    <p:extLst>
      <p:ext uri="{BB962C8B-B14F-4D97-AF65-F5344CB8AC3E}">
        <p14:creationId xmlns:p14="http://schemas.microsoft.com/office/powerpoint/2010/main" val="662008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51978A-CD39-45D8-9292-F57919F7AA63}" type="slidenum">
              <a:rPr lang="en-US" smtClean="0"/>
              <a:t>36</a:t>
            </a:fld>
            <a:endParaRPr lang="en-US"/>
          </a:p>
        </p:txBody>
      </p:sp>
    </p:spTree>
    <p:extLst>
      <p:ext uri="{BB962C8B-B14F-4D97-AF65-F5344CB8AC3E}">
        <p14:creationId xmlns:p14="http://schemas.microsoft.com/office/powerpoint/2010/main" val="249531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3615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5495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6326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2372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92467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93545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7/9/2022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8365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7/9/2022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12237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7/9/2022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29856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82793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74655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7/9/2022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68477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arciaalennick.wixsite.com/mysite/the-influence-of-the-bible-in-america" TargetMode="External"/><Relationship Id="rId2" Type="http://schemas.openxmlformats.org/officeDocument/2006/relationships/image" Target="../media/image13.jfif"/><Relationship Id="rId1" Type="http://schemas.openxmlformats.org/officeDocument/2006/relationships/slideLayout" Target="../slideLayouts/slideLayout2.xml"/><Relationship Id="rId4" Type="http://schemas.openxmlformats.org/officeDocument/2006/relationships/hyperlink" Target="https://plymrock.org/the-declaration-and-the-constitution-inseparable/#:~:text=The%20Declaration%20and%20the%20Constitution%3A%20Inseparable%20-%20Plymouth,by%20necessity%20must%20have%20a%20set%20of%20by-law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biblegateway.com/passage/?search=Exodus+18:21-22&amp;version=NASB#fen-NASB-2021a" TargetMode="Externa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hyperlink" Target="https://www.biblegateway.com/passage/?search=Exodus+18:21-22&amp;version=NASB#fen-NASB-2021d" TargetMode="External"/><Relationship Id="rId5" Type="http://schemas.openxmlformats.org/officeDocument/2006/relationships/hyperlink" Target="https://www.biblegateway.com/passage/?search=Exodus+18:21-22&amp;version=NASB#fen-NASB-2021c" TargetMode="External"/><Relationship Id="rId4" Type="http://schemas.openxmlformats.org/officeDocument/2006/relationships/hyperlink" Target="https://www.biblegateway.com/passage/?search=Exodus+18:21-22&amp;version=NASB#fen-NASB-2021b"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frc.org/preparetostand"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24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0E56-262B-B713-0244-93D02E19435F}"/>
              </a:ext>
            </a:extLst>
          </p:cNvPr>
          <p:cNvSpPr>
            <a:spLocks noGrp="1"/>
          </p:cNvSpPr>
          <p:nvPr>
            <p:ph type="title"/>
          </p:nvPr>
        </p:nvSpPr>
        <p:spPr>
          <a:xfrm>
            <a:off x="949960" y="415925"/>
            <a:ext cx="10515600" cy="1325563"/>
          </a:xfrm>
          <a:solidFill>
            <a:schemeClr val="tx1"/>
          </a:solidFill>
        </p:spPr>
        <p:txBody>
          <a:bodyPr>
            <a:normAutofit fontScale="90000"/>
          </a:bodyPr>
          <a:lstStyle/>
          <a:p>
            <a:pPr algn="ctr"/>
            <a:r>
              <a:rPr lang="en-US" dirty="0">
                <a:solidFill>
                  <a:schemeClr val="bg1"/>
                </a:solidFill>
              </a:rPr>
              <a:t>Did you know the Declaration of Independence lists the Deity of  God four times?</a:t>
            </a:r>
          </a:p>
        </p:txBody>
      </p:sp>
    </p:spTree>
    <p:extLst>
      <p:ext uri="{BB962C8B-B14F-4D97-AF65-F5344CB8AC3E}">
        <p14:creationId xmlns:p14="http://schemas.microsoft.com/office/powerpoint/2010/main" val="297996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Declaration of Independence</a:t>
            </a:r>
            <a:endParaRPr lang="en-US" dirty="0"/>
          </a:p>
        </p:txBody>
      </p:sp>
      <p:sp>
        <p:nvSpPr>
          <p:cNvPr id="3" name="Content Placeholder 2"/>
          <p:cNvSpPr>
            <a:spLocks noGrp="1"/>
          </p:cNvSpPr>
          <p:nvPr>
            <p:ph idx="1"/>
          </p:nvPr>
        </p:nvSpPr>
        <p:spPr>
          <a:xfrm>
            <a:off x="838199" y="1027906"/>
            <a:ext cx="10515601" cy="3901273"/>
          </a:xfrm>
        </p:spPr>
        <p:txBody>
          <a:bodyPr>
            <a:normAutofit/>
          </a:bodyPr>
          <a:lstStyle/>
          <a:p>
            <a:pPr marL="0" indent="0">
              <a:buNone/>
            </a:pPr>
            <a:endParaRPr lang="en-US" sz="3200" b="0" i="0" dirty="0">
              <a:effectLst/>
              <a:latin typeface="Times New Roman" panose="02020603050405020304" pitchFamily="18" charset="0"/>
              <a:cs typeface="Times New Roman" panose="02020603050405020304" pitchFamily="18" charset="0"/>
            </a:endParaRPr>
          </a:p>
          <a:p>
            <a:pPr marL="0" indent="0">
              <a:buNone/>
            </a:pPr>
            <a:r>
              <a:rPr lang="en-US" sz="3200" b="0" i="0" dirty="0">
                <a:effectLst/>
                <a:latin typeface="Times New Roman" panose="02020603050405020304" pitchFamily="18" charset="0"/>
                <a:cs typeface="Times New Roman" panose="02020603050405020304" pitchFamily="18" charset="0"/>
              </a:rPr>
              <a:t>-When in the Course of human events, it becomes necessary for one people to dissolve the political bands which have connected them with another, and to assume among the powers of the earth, the separate and equal station to which the Laws of Nature and of </a:t>
            </a:r>
            <a:r>
              <a:rPr lang="en-US" sz="3200" b="1" i="0" dirty="0">
                <a:effectLst/>
                <a:latin typeface="Times New Roman" panose="02020603050405020304" pitchFamily="18" charset="0"/>
                <a:cs typeface="Times New Roman" panose="02020603050405020304" pitchFamily="18" charset="0"/>
              </a:rPr>
              <a:t>Nature’s God </a:t>
            </a:r>
            <a:r>
              <a:rPr lang="en-US" sz="3200" b="0" i="0" dirty="0">
                <a:effectLst/>
                <a:latin typeface="Times New Roman" panose="02020603050405020304" pitchFamily="18" charset="0"/>
                <a:cs typeface="Times New Roman" panose="02020603050405020304" pitchFamily="18" charset="0"/>
              </a:rPr>
              <a:t>entitle them, a decent respect to the opinions of mankind requires that they should declare the causes which impel them to the separation.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44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Declaration of Independence</a:t>
            </a:r>
            <a:endParaRPr lang="en-US" dirty="0"/>
          </a:p>
        </p:txBody>
      </p:sp>
      <p:sp>
        <p:nvSpPr>
          <p:cNvPr id="3" name="Content Placeholder 2"/>
          <p:cNvSpPr>
            <a:spLocks noGrp="1"/>
          </p:cNvSpPr>
          <p:nvPr>
            <p:ph idx="1"/>
          </p:nvPr>
        </p:nvSpPr>
        <p:spPr>
          <a:xfrm>
            <a:off x="2956561" y="1514007"/>
            <a:ext cx="8178800" cy="4662956"/>
          </a:xfrm>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t>
            </a:r>
            <a:r>
              <a:rPr lang="en-US" sz="3200" b="0" i="0" dirty="0">
                <a:effectLst/>
                <a:latin typeface="Times New Roman" panose="02020603050405020304" pitchFamily="18" charset="0"/>
                <a:cs typeface="Times New Roman" panose="02020603050405020304" pitchFamily="18" charset="0"/>
              </a:rPr>
              <a:t>We hold these truths to be self-evident, that all men are created equal, that they are </a:t>
            </a:r>
            <a:r>
              <a:rPr lang="en-US" sz="3200" b="1" i="0" dirty="0">
                <a:effectLst/>
                <a:latin typeface="Times New Roman" panose="02020603050405020304" pitchFamily="18" charset="0"/>
                <a:cs typeface="Times New Roman" panose="02020603050405020304" pitchFamily="18" charset="0"/>
              </a:rPr>
              <a:t>endowed by their Creator</a:t>
            </a:r>
            <a:r>
              <a:rPr lang="en-US" sz="3200" b="0" i="0" dirty="0">
                <a:effectLst/>
                <a:latin typeface="Times New Roman" panose="02020603050405020304" pitchFamily="18" charset="0"/>
                <a:cs typeface="Times New Roman" panose="02020603050405020304" pitchFamily="18" charset="0"/>
              </a:rPr>
              <a:t> with certain unalienable Rights, that among these are Life, Liberty and the pursuit of Happiness.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17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Declaration of Independence</a:t>
            </a:r>
            <a:endParaRPr lang="en-US" dirty="0"/>
          </a:p>
        </p:txBody>
      </p:sp>
      <p:sp>
        <p:nvSpPr>
          <p:cNvPr id="3" name="Content Placeholder 2"/>
          <p:cNvSpPr>
            <a:spLocks noGrp="1"/>
          </p:cNvSpPr>
          <p:nvPr>
            <p:ph idx="1"/>
          </p:nvPr>
        </p:nvSpPr>
        <p:spPr>
          <a:xfrm>
            <a:off x="744219" y="1107607"/>
            <a:ext cx="10703561" cy="4043513"/>
          </a:xfrm>
        </p:spPr>
        <p:txBody>
          <a:bodyPr>
            <a:normAutofit/>
          </a:bodyPr>
          <a:lstStyle/>
          <a:p>
            <a:pPr marL="0" indent="0">
              <a:buNone/>
            </a:pPr>
            <a:endParaRPr lang="en-US" sz="3200" b="0" i="0" dirty="0">
              <a:effectLst/>
              <a:latin typeface="Times New Roman" panose="02020603050405020304" pitchFamily="18" charset="0"/>
              <a:cs typeface="Times New Roman" panose="02020603050405020304" pitchFamily="18" charset="0"/>
            </a:endParaRPr>
          </a:p>
          <a:p>
            <a:pPr marL="0" indent="0">
              <a:buNone/>
            </a:pPr>
            <a:r>
              <a:rPr lang="en-US" sz="3200" b="0" i="0" dirty="0">
                <a:effectLst/>
                <a:latin typeface="Times New Roman" panose="02020603050405020304" pitchFamily="18" charset="0"/>
                <a:cs typeface="Times New Roman" panose="02020603050405020304" pitchFamily="18" charset="0"/>
              </a:rPr>
              <a:t>-We, therefore, the Representatives of the United States of America, in General Congress Assembled, appealing to </a:t>
            </a:r>
            <a:r>
              <a:rPr lang="en-US" sz="3200" b="1" i="0" dirty="0">
                <a:effectLst/>
                <a:latin typeface="Times New Roman" panose="02020603050405020304" pitchFamily="18" charset="0"/>
                <a:cs typeface="Times New Roman" panose="02020603050405020304" pitchFamily="18" charset="0"/>
              </a:rPr>
              <a:t>the Supreme Judge of the world</a:t>
            </a:r>
            <a:r>
              <a:rPr lang="en-US" sz="3200" b="0" i="0" dirty="0">
                <a:effectLst/>
                <a:latin typeface="Times New Roman" panose="02020603050405020304" pitchFamily="18" charset="0"/>
                <a:cs typeface="Times New Roman" panose="02020603050405020304" pitchFamily="18" charset="0"/>
              </a:rPr>
              <a:t> for the rectitude of our intentions, do, in the Name, and by the Authority of the good People of these Colonies, solemnly publish and declare, That these United Colonies are, and of Right ought to be Free and Independent States;</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2791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Declaration of Independence</a:t>
            </a:r>
            <a:endParaRPr lang="en-US" dirty="0"/>
          </a:p>
        </p:txBody>
      </p:sp>
      <p:sp>
        <p:nvSpPr>
          <p:cNvPr id="3" name="Content Placeholder 2"/>
          <p:cNvSpPr>
            <a:spLocks noGrp="1"/>
          </p:cNvSpPr>
          <p:nvPr>
            <p:ph idx="1"/>
          </p:nvPr>
        </p:nvSpPr>
        <p:spPr>
          <a:xfrm>
            <a:off x="2133600" y="1574883"/>
            <a:ext cx="9341869" cy="3708233"/>
          </a:xfrm>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	</a:t>
            </a:r>
          </a:p>
          <a:p>
            <a:pPr marL="0" indent="0">
              <a:buNone/>
            </a:pPr>
            <a:endParaRPr lang="en-US" sz="3200" b="0" i="0" dirty="0">
              <a:effectLst/>
              <a:latin typeface="Times New Roman" panose="02020603050405020304" pitchFamily="18" charset="0"/>
              <a:cs typeface="Times New Roman" panose="02020603050405020304" pitchFamily="18" charset="0"/>
            </a:endParaRPr>
          </a:p>
          <a:p>
            <a:pPr marL="0" indent="0">
              <a:buNone/>
            </a:pPr>
            <a:r>
              <a:rPr lang="en-US" sz="3200" b="0" i="0" dirty="0">
                <a:effectLst/>
                <a:latin typeface="Times New Roman" panose="02020603050405020304" pitchFamily="18" charset="0"/>
                <a:cs typeface="Times New Roman" panose="02020603050405020304" pitchFamily="18" charset="0"/>
              </a:rPr>
              <a:t>-And for the support of this Declaration, with a firm reliance on </a:t>
            </a:r>
            <a:r>
              <a:rPr lang="en-US" sz="3200" b="1" i="0" dirty="0">
                <a:effectLst/>
                <a:latin typeface="Times New Roman" panose="02020603050405020304" pitchFamily="18" charset="0"/>
                <a:cs typeface="Times New Roman" panose="02020603050405020304" pitchFamily="18" charset="0"/>
              </a:rPr>
              <a:t>the protection of divine Providence,</a:t>
            </a:r>
            <a:r>
              <a:rPr lang="en-US" sz="3200" b="0" i="0" dirty="0">
                <a:effectLst/>
                <a:latin typeface="Times New Roman" panose="02020603050405020304" pitchFamily="18" charset="0"/>
                <a:cs typeface="Times New Roman" panose="02020603050405020304" pitchFamily="18" charset="0"/>
              </a:rPr>
              <a:t> we mutually pledge to each other our Lives, our Fortunes, and our sacred Honor</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64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…Every State of the US mentions God…</a:t>
            </a:r>
            <a:endParaRPr lang="en-US" dirty="0"/>
          </a:p>
        </p:txBody>
      </p:sp>
      <p:sp>
        <p:nvSpPr>
          <p:cNvPr id="3" name="Content Placeholder 2"/>
          <p:cNvSpPr>
            <a:spLocks noGrp="1"/>
          </p:cNvSpPr>
          <p:nvPr>
            <p:ph idx="1"/>
          </p:nvPr>
        </p:nvSpPr>
        <p:spPr>
          <a:xfrm>
            <a:off x="703580" y="1491616"/>
            <a:ext cx="11028679" cy="3161664"/>
          </a:xfrm>
        </p:spPr>
        <p:txBody>
          <a:bodyPr>
            <a:noAutofit/>
          </a:bodyPr>
          <a:lstStyle/>
          <a:p>
            <a:r>
              <a:rPr lang="en-US" dirty="0">
                <a:latin typeface="Times New Roman" panose="02020603050405020304" pitchFamily="18" charset="0"/>
                <a:cs typeface="Times New Roman" panose="02020603050405020304" pitchFamily="18" charset="0"/>
              </a:rPr>
              <a:t>Every State mentions an attribute of God in their preamble or Constitution</a:t>
            </a:r>
          </a:p>
          <a:p>
            <a:pPr algn="ctr"/>
            <a:r>
              <a:rPr lang="en-US" b="1" u="sng" dirty="0">
                <a:latin typeface="Times New Roman" panose="02020603050405020304" pitchFamily="18" charset="0"/>
                <a:cs typeface="Times New Roman" panose="02020603050405020304" pitchFamily="18" charset="0"/>
              </a:rPr>
              <a:t>Montana Constitution Preamble:</a:t>
            </a:r>
          </a:p>
          <a:p>
            <a:pPr marL="0" indent="0">
              <a:buNone/>
            </a:pP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We the people of Montana grateful to God for the quiet beauty of our state, the grandeur of our mountains, the vastness of our rolling plains, and desiring to improve the quality of life, equality of opportunity and to secure the blessings of liberty for this and future generations do ordain and establish this constitution.”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65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latin typeface="Mistral" panose="03090702030407020403" pitchFamily="66" charset="0"/>
              </a:rPr>
            </a:br>
            <a:r>
              <a:rPr lang="en-US" dirty="0">
                <a:latin typeface="Mistral" panose="03090702030407020403" pitchFamily="66" charset="0"/>
              </a:rPr>
              <a:t>The History of God in America  - Know Your Rights</a:t>
            </a:r>
            <a:endParaRPr lang="en-US" dirty="0"/>
          </a:p>
        </p:txBody>
      </p:sp>
      <p:sp>
        <p:nvSpPr>
          <p:cNvPr id="3" name="Content Placeholder 2"/>
          <p:cNvSpPr>
            <a:spLocks noGrp="1"/>
          </p:cNvSpPr>
          <p:nvPr>
            <p:ph idx="1"/>
          </p:nvPr>
        </p:nvSpPr>
        <p:spPr>
          <a:xfrm>
            <a:off x="2448560" y="1855605"/>
            <a:ext cx="9108855" cy="4351338"/>
          </a:xfrm>
        </p:spPr>
        <p:txBody>
          <a:bodyPr>
            <a:normAutofit/>
          </a:bodyPr>
          <a:lstStyle/>
          <a:p>
            <a:r>
              <a:rPr lang="en-US" sz="3200" dirty="0">
                <a:latin typeface="Times New Roman" panose="02020603050405020304" pitchFamily="18" charset="0"/>
                <a:cs typeface="Times New Roman" panose="02020603050405020304" pitchFamily="18" charset="0"/>
              </a:rPr>
              <a:t>Did you know when Christians stand up for their rights in a Court of Law in America, Christians win!</a:t>
            </a:r>
          </a:p>
          <a:p>
            <a:pPr lvl="1"/>
            <a:r>
              <a:rPr lang="en-US" sz="2800" dirty="0">
                <a:latin typeface="Times New Roman" panose="02020603050405020304" pitchFamily="18" charset="0"/>
                <a:cs typeface="Times New Roman" panose="02020603050405020304" pitchFamily="18" charset="0"/>
              </a:rPr>
              <a:t>Why?</a:t>
            </a:r>
          </a:p>
          <a:p>
            <a:pPr lvl="2"/>
            <a:r>
              <a:rPr lang="en-US" sz="2400" dirty="0">
                <a:latin typeface="Times New Roman" panose="02020603050405020304" pitchFamily="18" charset="0"/>
                <a:cs typeface="Times New Roman" panose="02020603050405020304" pitchFamily="18" charset="0"/>
              </a:rPr>
              <a:t>Because our Christian principles have been so imbedded in our society</a:t>
            </a:r>
          </a:p>
          <a:p>
            <a:pPr lvl="2"/>
            <a:r>
              <a:rPr lang="en-US" sz="2400" dirty="0">
                <a:latin typeface="Times New Roman" panose="02020603050405020304" pitchFamily="18" charset="0"/>
                <a:cs typeface="Times New Roman" panose="02020603050405020304" pitchFamily="18" charset="0"/>
              </a:rPr>
              <a:t>Bladensburg Case</a:t>
            </a:r>
          </a:p>
          <a:p>
            <a:pPr lvl="2"/>
            <a:r>
              <a:rPr lang="en-US" sz="2400" dirty="0">
                <a:latin typeface="Times New Roman" panose="02020603050405020304" pitchFamily="18" charset="0"/>
                <a:cs typeface="Times New Roman" panose="02020603050405020304" pitchFamily="18" charset="0"/>
              </a:rPr>
              <a:t>The recent victories with SCOTUS (overturning NY gun bill, Roe V. Wade, and Coach Kennedy)</a:t>
            </a:r>
          </a:p>
          <a:p>
            <a:pPr lvl="2"/>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86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0390-3D75-DDA9-9084-12083985B487}"/>
              </a:ext>
            </a:extLst>
          </p:cNvPr>
          <p:cNvSpPr>
            <a:spLocks noGrp="1"/>
          </p:cNvSpPr>
          <p:nvPr>
            <p:ph type="title"/>
          </p:nvPr>
        </p:nvSpPr>
        <p:spPr>
          <a:xfrm>
            <a:off x="3175000" y="334089"/>
            <a:ext cx="6903720" cy="1325563"/>
          </a:xfrm>
          <a:solidFill>
            <a:schemeClr val="tx1"/>
          </a:solidFill>
        </p:spPr>
        <p:txBody>
          <a:bodyPr/>
          <a:lstStyle/>
          <a:p>
            <a:r>
              <a:rPr lang="en-US" dirty="0">
                <a:solidFill>
                  <a:schemeClr val="bg1"/>
                </a:solidFill>
                <a:latin typeface="Times New Roman" panose="02020603050405020304" pitchFamily="18" charset="0"/>
                <a:cs typeface="Times New Roman" panose="02020603050405020304" pitchFamily="18" charset="0"/>
              </a:rPr>
              <a:t>Let’s talk about the recent </a:t>
            </a: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SCOTUS rulings 2022.  </a:t>
            </a:r>
          </a:p>
        </p:txBody>
      </p:sp>
    </p:spTree>
    <p:extLst>
      <p:ext uri="{BB962C8B-B14F-4D97-AF65-F5344CB8AC3E}">
        <p14:creationId xmlns:p14="http://schemas.microsoft.com/office/powerpoint/2010/main" val="1835859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Understanding the heart of God – He is a God of order I.E. Immigration</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452880" y="1960879"/>
            <a:ext cx="9900920" cy="4216083"/>
          </a:xfrm>
        </p:spPr>
        <p:txBody>
          <a:bodyPr>
            <a:normAutofit fontScale="77500" lnSpcReduction="20000"/>
          </a:bodyPr>
          <a:lstStyle/>
          <a:p>
            <a:pPr algn="l"/>
            <a:r>
              <a:rPr lang="en-US" b="0" dirty="0">
                <a:effectLst/>
                <a:latin typeface="Times New Roman" panose="02020603050405020304" pitchFamily="18" charset="0"/>
                <a:cs typeface="Times New Roman" panose="02020603050405020304" pitchFamily="18" charset="0"/>
              </a:rPr>
              <a:t>Immigration from a Biblical Viewpoint. God is a God of borders as each tribe of Israel got specific boundaries. God also permitted foreigners to live amongst the land, but the foreigners had to obey certain laws of the land. God also had rules on how Israel was to treat the foreigner. Immigration does need to be looked at from a Biblical, historical and constitutional perspective!</a:t>
            </a:r>
          </a:p>
          <a:p>
            <a:pPr algn="l"/>
            <a:r>
              <a:rPr lang="en-US" b="0" dirty="0">
                <a:effectLst/>
                <a:latin typeface="Times New Roman" panose="02020603050405020304" pitchFamily="18" charset="0"/>
                <a:cs typeface="Times New Roman" panose="02020603050405020304" pitchFamily="18" charset="0"/>
              </a:rPr>
              <a:t>Historically speaking folks used to have to live in America for FIVE years before being permitted citizenship to ensure they wouldn't bring bad philosophy in from their country and would live the American way!</a:t>
            </a:r>
          </a:p>
          <a:p>
            <a:pPr algn="l"/>
            <a:r>
              <a:rPr lang="en-US" b="0" dirty="0">
                <a:effectLst/>
                <a:latin typeface="Times New Roman" panose="02020603050405020304" pitchFamily="18" charset="0"/>
                <a:cs typeface="Times New Roman" panose="02020603050405020304" pitchFamily="18" charset="0"/>
              </a:rPr>
              <a:t>We as citizens need to ensure folks coming in and wanting to be citizens are not going to go against our constitution and our way of life!</a:t>
            </a:r>
          </a:p>
          <a:p>
            <a:pPr lvl="3"/>
            <a:endParaRPr lang="en-US" b="0" dirty="0">
              <a:effectLst/>
              <a:latin typeface="Times New Roman" panose="02020603050405020304" pitchFamily="18" charset="0"/>
              <a:cs typeface="Times New Roman" panose="02020603050405020304" pitchFamily="18" charset="0"/>
            </a:endParaRPr>
          </a:p>
          <a:p>
            <a:pPr lvl="3"/>
            <a:r>
              <a:rPr lang="en-US" sz="2800" b="1" dirty="0">
                <a:latin typeface="Times New Roman" panose="02020603050405020304" pitchFamily="18" charset="0"/>
                <a:cs typeface="Times New Roman" panose="02020603050405020304" pitchFamily="18" charset="0"/>
              </a:rPr>
              <a:t>My Exhibit: The Holy Bible – Old Testament – read it for yourself</a:t>
            </a:r>
            <a:endParaRPr lang="en-US" sz="2800" b="1" dirty="0">
              <a:effectLst/>
              <a:latin typeface="Times New Roman" panose="02020603050405020304" pitchFamily="18" charset="0"/>
              <a:cs typeface="Times New Roman" panose="02020603050405020304" pitchFamily="18" charset="0"/>
            </a:endParaRPr>
          </a:p>
          <a:p>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1336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Where did the idea of Life, Liberty and Pursuit of Happiness come from?</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036320" y="1690688"/>
            <a:ext cx="10317480" cy="3870961"/>
          </a:xfrm>
        </p:spPr>
        <p:txBody>
          <a:bodyPr>
            <a:normAutofit lnSpcReduction="10000"/>
          </a:bodyPr>
          <a:lstStyle/>
          <a:p>
            <a:pPr algn="l"/>
            <a:r>
              <a:rPr lang="en-US" b="0" i="0" dirty="0">
                <a:solidFill>
                  <a:srgbClr val="050505"/>
                </a:solidFill>
                <a:effectLst/>
                <a:latin typeface="Times New Roman" panose="02020603050405020304" pitchFamily="18" charset="0"/>
                <a:cs typeface="Times New Roman" panose="02020603050405020304" pitchFamily="18" charset="0"/>
              </a:rPr>
              <a:t>Did you know that life, liberty and pursuit of happiness (translated as property) came from the Bible? </a:t>
            </a:r>
          </a:p>
          <a:p>
            <a:pPr algn="l"/>
            <a:r>
              <a:rPr lang="en-US" b="0" i="0" dirty="0">
                <a:solidFill>
                  <a:srgbClr val="050505"/>
                </a:solidFill>
                <a:effectLst/>
                <a:latin typeface="Times New Roman" panose="02020603050405020304" pitchFamily="18" charset="0"/>
                <a:cs typeface="Times New Roman" panose="02020603050405020304" pitchFamily="18" charset="0"/>
              </a:rPr>
              <a:t>The Adamic Covenant (Life, Liberty and Pursuit of Happiness is actually extended in the Noahic Covenant)</a:t>
            </a:r>
          </a:p>
          <a:p>
            <a:pPr algn="l"/>
            <a:r>
              <a:rPr lang="en-US" b="0" i="0" dirty="0">
                <a:solidFill>
                  <a:srgbClr val="050505"/>
                </a:solidFill>
                <a:effectLst/>
                <a:latin typeface="Times New Roman" panose="02020603050405020304" pitchFamily="18" charset="0"/>
                <a:cs typeface="Times New Roman" panose="02020603050405020304" pitchFamily="18" charset="0"/>
              </a:rPr>
              <a:t>Genesis 1:28, NASB: God blessed them; and God said to them, “Be fruitful and multiply, and fill the earth, and subdue it; and rule over the fish of the sea and over the birds of the sky and over every living thing that moves on the earth.”</a:t>
            </a:r>
          </a:p>
          <a:p>
            <a:pPr algn="l"/>
            <a:r>
              <a:rPr lang="en-US" b="0" i="0" dirty="0">
                <a:solidFill>
                  <a:srgbClr val="050505"/>
                </a:solidFill>
                <a:effectLst/>
                <a:latin typeface="Times New Roman" panose="02020603050405020304" pitchFamily="18" charset="0"/>
                <a:cs typeface="Times New Roman" panose="02020603050405020304" pitchFamily="18" charset="0"/>
              </a:rPr>
              <a:t>"Be fruitful, and multiply" - which is mankind's basic right to life.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40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510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Where did the idea of Life, Liberty and Pursuit of Happiness come from?</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fontScale="92500" lnSpcReduction="10000"/>
          </a:bodyPr>
          <a:lstStyle/>
          <a:p>
            <a:pPr algn="l"/>
            <a:r>
              <a:rPr lang="en-US" b="0" i="0" dirty="0">
                <a:solidFill>
                  <a:srgbClr val="050505"/>
                </a:solidFill>
                <a:effectLst/>
                <a:latin typeface="Times New Roman" panose="02020603050405020304" pitchFamily="18" charset="0"/>
                <a:cs typeface="Times New Roman" panose="02020603050405020304" pitchFamily="18" charset="0"/>
              </a:rPr>
              <a:t>The Hebrew word, fill or replenish, involves the scientific method breaking down something from one form to another form. The concept that requires the right of liberty.</a:t>
            </a:r>
          </a:p>
          <a:p>
            <a:pPr algn="l"/>
            <a:r>
              <a:rPr lang="en-US" b="0" i="0" dirty="0">
                <a:solidFill>
                  <a:srgbClr val="050505"/>
                </a:solidFill>
                <a:effectLst/>
                <a:latin typeface="Times New Roman" panose="02020603050405020304" pitchFamily="18" charset="0"/>
                <a:cs typeface="Times New Roman" panose="02020603050405020304" pitchFamily="18" charset="0"/>
              </a:rPr>
              <a:t>"Subdue the earth" - Have dominion. One's right to have a parcel of land and be a good steward before God.</a:t>
            </a:r>
          </a:p>
          <a:p>
            <a:pPr algn="l"/>
            <a:r>
              <a:rPr lang="en-US" b="1" i="1"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Also see “Exhibit T: The DOI and Constitution Linked Plymouth Rock” from my website under The Influence of the Bible in America.</a:t>
            </a:r>
            <a:endParaRPr lang="en-US" b="1" i="0" dirty="0">
              <a:effectLst/>
              <a:latin typeface="Times New Roman" panose="02020603050405020304" pitchFamily="18" charset="0"/>
              <a:cs typeface="Times New Roman" panose="02020603050405020304" pitchFamily="18" charset="0"/>
            </a:endParaRPr>
          </a:p>
          <a:p>
            <a:pPr algn="l"/>
            <a:r>
              <a:rPr lang="en-US" b="1" i="1" dirty="0">
                <a:effectLst/>
                <a:latin typeface="Times New Roman" panose="02020603050405020304" pitchFamily="18" charset="0"/>
                <a:cs typeface="Times New Roman" panose="02020603050405020304" pitchFamily="18" charset="0"/>
              </a:rPr>
              <a:t>Also see: </a:t>
            </a:r>
            <a:r>
              <a:rPr lang="en-US" b="1" i="1" u="sng"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www.plymrock.org/the-declaration-and-the-constitution-inseperable/</a:t>
            </a:r>
            <a:endParaRPr lang="en-US" b="1" i="1" u="sng" dirty="0">
              <a:effectLst/>
              <a:latin typeface="Times New Roman" panose="02020603050405020304" pitchFamily="18" charset="0"/>
              <a:cs typeface="Times New Roman" panose="02020603050405020304" pitchFamily="18" charset="0"/>
            </a:endParaRPr>
          </a:p>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801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Where did the idea of protecting your life come from?  AKA The Castle Doctrine</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lnSpcReduction="10000"/>
          </a:bodyPr>
          <a:lstStyle/>
          <a:p>
            <a:pPr algn="l"/>
            <a:r>
              <a:rPr lang="en-US" b="0" i="0" dirty="0">
                <a:solidFill>
                  <a:srgbClr val="050505"/>
                </a:solidFill>
                <a:effectLst/>
                <a:latin typeface="Times New Roman" panose="02020603050405020304" pitchFamily="18" charset="0"/>
                <a:cs typeface="Times New Roman" panose="02020603050405020304" pitchFamily="18" charset="0"/>
              </a:rPr>
              <a:t>The right to bear arms - unalienable right, original intent of our Founding Fathers and from the Bible.</a:t>
            </a:r>
          </a:p>
          <a:p>
            <a:pPr algn="l"/>
            <a:r>
              <a:rPr lang="en-US" b="0" i="0" dirty="0">
                <a:solidFill>
                  <a:srgbClr val="050505"/>
                </a:solidFill>
                <a:effectLst/>
                <a:latin typeface="Times New Roman" panose="02020603050405020304" pitchFamily="18" charset="0"/>
                <a:cs typeface="Times New Roman" panose="02020603050405020304" pitchFamily="18" charset="0"/>
              </a:rPr>
              <a:t>Exodus 22:2 (NASB): If the thief is caught while breaking in and is struck so that he dies, there will be no blood guiltiness on his account.</a:t>
            </a:r>
          </a:p>
          <a:p>
            <a:pPr algn="l"/>
            <a:r>
              <a:rPr lang="en-US" b="0" i="0" dirty="0">
                <a:solidFill>
                  <a:srgbClr val="050505"/>
                </a:solidFill>
                <a:effectLst/>
                <a:latin typeface="Times New Roman" panose="02020603050405020304" pitchFamily="18" charset="0"/>
                <a:cs typeface="Times New Roman" panose="02020603050405020304" pitchFamily="18" charset="0"/>
              </a:rPr>
              <a:t>James Wilson, signer of both the Constitution and the Declaration of Independence and original Justice to the Supreme Court of the United States declared:</a:t>
            </a:r>
          </a:p>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3960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Where did the idea of protecting your life come from?  AKA The Castle Doctrine</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fontScale="92500" lnSpcReduction="20000"/>
          </a:bodyPr>
          <a:lstStyle/>
          <a:p>
            <a:pPr algn="l"/>
            <a:r>
              <a:rPr lang="en-US" b="0" i="0" dirty="0">
                <a:solidFill>
                  <a:srgbClr val="050505"/>
                </a:solidFill>
                <a:effectLst/>
                <a:latin typeface="Times New Roman" panose="02020603050405020304" pitchFamily="18" charset="0"/>
                <a:cs typeface="Times New Roman" panose="02020603050405020304" pitchFamily="18" charset="0"/>
              </a:rPr>
              <a:t>Homicide is enjoined [required] when it is necessary for the defense of one's person or house.... [E]very man's house is deemed, by the law, to be his castle; and the law, while it invests him with the power, [places] on him the duty of the commanding officer [of his house]. "Every man's house is his castle ... and if anyone be robbed in it, it shall be esteemed his own default and negligence."</a:t>
            </a:r>
          </a:p>
          <a:p>
            <a:pPr algn="l"/>
            <a:r>
              <a:rPr lang="en-US" b="0" i="0" dirty="0">
                <a:solidFill>
                  <a:srgbClr val="050505"/>
                </a:solidFill>
                <a:effectLst/>
                <a:latin typeface="Times New Roman" panose="02020603050405020304" pitchFamily="18" charset="0"/>
                <a:cs typeface="Times New Roman" panose="02020603050405020304" pitchFamily="18" charset="0"/>
              </a:rPr>
              <a:t>“Castle Doctrine” – if you were robbed in your own house, it was not police’s fault, but yours as God made you the commander of your “castle”.</a:t>
            </a:r>
          </a:p>
          <a:p>
            <a:pPr algn="l"/>
            <a:r>
              <a:rPr lang="en-US" b="1" i="0" dirty="0">
                <a:solidFill>
                  <a:srgbClr val="050505"/>
                </a:solidFill>
                <a:effectLst/>
                <a:latin typeface="Times New Roman" panose="02020603050405020304" pitchFamily="18" charset="0"/>
                <a:cs typeface="Times New Roman" panose="02020603050405020304" pitchFamily="18" charset="0"/>
              </a:rPr>
              <a:t>See Exhibit A The Bible and Self Defense</a:t>
            </a:r>
          </a:p>
          <a:p>
            <a:pPr algn="l"/>
            <a:r>
              <a:rPr lang="en-US" b="1" dirty="0">
                <a:solidFill>
                  <a:srgbClr val="050505"/>
                </a:solidFill>
                <a:latin typeface="Times New Roman" panose="02020603050405020304" pitchFamily="18" charset="0"/>
                <a:cs typeface="Times New Roman" panose="02020603050405020304" pitchFamily="18" charset="0"/>
              </a:rPr>
              <a:t>Search online for </a:t>
            </a:r>
            <a:r>
              <a:rPr lang="en-US" b="1" i="0" dirty="0">
                <a:solidFill>
                  <a:srgbClr val="050505"/>
                </a:solidFill>
                <a:effectLst/>
                <a:latin typeface="Times New Roman" panose="02020603050405020304" pitchFamily="18" charset="0"/>
                <a:cs typeface="Times New Roman" panose="02020603050405020304" pitchFamily="18" charset="0"/>
              </a:rPr>
              <a:t>The Laws of England by Blackstone </a:t>
            </a:r>
          </a:p>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05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How can I be pro-life and pro-Capital Punishment?</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a:bodyPr>
          <a:lstStyle/>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458988-E4DA-09AB-9216-C04F125DA8FA}"/>
              </a:ext>
            </a:extLst>
          </p:cNvPr>
          <p:cNvSpPr txBox="1"/>
          <p:nvPr/>
        </p:nvSpPr>
        <p:spPr>
          <a:xfrm>
            <a:off x="1168400" y="1859339"/>
            <a:ext cx="10403840" cy="480131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Concerning the death penalty, the Bible says: “Whoever is deserving of death shall be put to death on the testimony of two or three witnesses; he shall not be put to death on the testimony of one witness.” (Deuteronomy 17:6, NKJV)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Concerning treason (a death penalty offense specifically named in the Constitution), the Constitution likewise requires: “No person shall be convicted of treason [and put to death], unless on the testimony of two witnesses to the same overt act” (Article, Section 3, Paragraph 3). </a:t>
            </a:r>
          </a:p>
          <a:p>
            <a:endParaRPr lang="en-US" sz="2400" b="1"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		See “Exhibit D: The American Founding and the Federal Era 			(1785-early-1800s)” from my lecture of The Influence of the Bible 		in America</a:t>
            </a:r>
          </a:p>
          <a:p>
            <a:endParaRPr lang="en-US" dirty="0"/>
          </a:p>
        </p:txBody>
      </p:sp>
    </p:spTree>
    <p:extLst>
      <p:ext uri="{BB962C8B-B14F-4D97-AF65-F5344CB8AC3E}">
        <p14:creationId xmlns:p14="http://schemas.microsoft.com/office/powerpoint/2010/main" val="4052759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Ceremonial Law, Moral Law, Social Compact Law and Judicial Law</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a:bodyPr>
          <a:lstStyle/>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458988-E4DA-09AB-9216-C04F125DA8FA}"/>
              </a:ext>
            </a:extLst>
          </p:cNvPr>
          <p:cNvSpPr txBox="1"/>
          <p:nvPr/>
        </p:nvSpPr>
        <p:spPr>
          <a:xfrm>
            <a:off x="1168400" y="1859339"/>
            <a:ext cx="10403840" cy="553997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Why so much law?</a:t>
            </a:r>
          </a:p>
          <a:p>
            <a:r>
              <a:rPr lang="en-US" sz="2400" dirty="0">
                <a:latin typeface="Times New Roman" panose="02020603050405020304" pitchFamily="18" charset="0"/>
                <a:cs typeface="Times New Roman" panose="02020603050405020304" pitchFamily="18" charset="0"/>
              </a:rPr>
              <a:t>	First we must understand law is made for the lawbreaker.  1 Timothy 1:8-10</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 cannot separate God from anything.  God is part of all our lives, including Government and Law.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Law is for all of time and for all nations.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Law brings liberty when followed because we have proper guardrails in our homes,</a:t>
            </a:r>
          </a:p>
          <a:p>
            <a:r>
              <a:rPr lang="en-US" sz="2400" dirty="0">
                <a:latin typeface="Times New Roman" panose="02020603050405020304" pitchFamily="18" charset="0"/>
                <a:cs typeface="Times New Roman" panose="02020603050405020304" pitchFamily="18" charset="0"/>
              </a:rPr>
              <a:t>		lives, community and nation.</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14674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Ceremonial Law, Moral Law, Social Compact Law and Judicial Law</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a:bodyPr>
          <a:lstStyle/>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458988-E4DA-09AB-9216-C04F125DA8FA}"/>
              </a:ext>
            </a:extLst>
          </p:cNvPr>
          <p:cNvSpPr txBox="1"/>
          <p:nvPr/>
        </p:nvSpPr>
        <p:spPr>
          <a:xfrm>
            <a:off x="1168400" y="1859339"/>
            <a:ext cx="10403840" cy="369331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Ceremonial Law</a:t>
            </a:r>
          </a:p>
          <a:p>
            <a:r>
              <a:rPr lang="en-US" sz="2400" b="0" i="0" dirty="0">
                <a:effectLst/>
                <a:latin typeface="Times New Roman" panose="02020603050405020304" pitchFamily="18" charset="0"/>
                <a:cs typeface="Times New Roman" panose="02020603050405020304" pitchFamily="18" charset="0"/>
              </a:rPr>
              <a:t>The</a:t>
            </a:r>
            <a:r>
              <a:rPr lang="en-US" sz="2400" b="1" i="0" dirty="0">
                <a:effectLst/>
                <a:latin typeface="Times New Roman" panose="02020603050405020304" pitchFamily="18" charset="0"/>
                <a:cs typeface="Times New Roman" panose="02020603050405020304" pitchFamily="18" charset="0"/>
              </a:rPr>
              <a:t> ceremonial law</a:t>
            </a:r>
            <a:r>
              <a:rPr lang="en-US" sz="2400" b="0" i="0" dirty="0">
                <a:effectLst/>
                <a:latin typeface="Times New Roman" panose="02020603050405020304" pitchFamily="18" charset="0"/>
                <a:cs typeface="Times New Roman" panose="02020603050405020304" pitchFamily="18" charset="0"/>
              </a:rPr>
              <a:t> is a</a:t>
            </a:r>
            <a:r>
              <a:rPr lang="en-US" sz="2400" b="1" i="0" dirty="0">
                <a:effectLst/>
                <a:latin typeface="Times New Roman" panose="02020603050405020304" pitchFamily="18" charset="0"/>
                <a:cs typeface="Times New Roman" panose="02020603050405020304" pitchFamily="18" charset="0"/>
              </a:rPr>
              <a:t> law</a:t>
            </a:r>
            <a:r>
              <a:rPr lang="en-US" sz="2400" b="0" i="0" dirty="0">
                <a:effectLst/>
                <a:latin typeface="Times New Roman" panose="02020603050405020304" pitchFamily="18" charset="0"/>
                <a:cs typeface="Times New Roman" panose="02020603050405020304" pitchFamily="18" charset="0"/>
              </a:rPr>
              <a:t> of types and shadows of things to come which all pointed to Christ and were finished at the Cross. </a:t>
            </a:r>
            <a:r>
              <a:rPr lang="en-US" sz="2400" b="0" i="1" dirty="0">
                <a:effectLst/>
                <a:latin typeface="Times New Roman" panose="02020603050405020304" pitchFamily="18" charset="0"/>
                <a:cs typeface="Times New Roman" panose="02020603050405020304" pitchFamily="18" charset="0"/>
              </a:rPr>
              <a:t> </a:t>
            </a:r>
          </a:p>
          <a:p>
            <a:endParaRPr lang="en-US" sz="2400" i="1" dirty="0">
              <a:latin typeface="Times New Roman" panose="02020603050405020304" pitchFamily="18" charset="0"/>
              <a:cs typeface="Times New Roman" panose="02020603050405020304" pitchFamily="18" charset="0"/>
            </a:endParaRPr>
          </a:p>
          <a:p>
            <a:r>
              <a:rPr lang="en-US" sz="2400" b="1" i="1" u="sng" dirty="0">
                <a:latin typeface="Times New Roman" panose="02020603050405020304" pitchFamily="18" charset="0"/>
                <a:cs typeface="Times New Roman" panose="02020603050405020304" pitchFamily="18" charset="0"/>
              </a:rPr>
              <a:t>DON’T CONFUSE CEREMONIAL LAW AND THE TEN COMMANDMENTS</a:t>
            </a:r>
          </a:p>
          <a:p>
            <a:endParaRPr lang="en-US" sz="2400" b="1" u="sng"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4429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Ceremonial Law, Moral Law, Social Compact Law and Judicial Law</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a:bodyPr>
          <a:lstStyle/>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458988-E4DA-09AB-9216-C04F125DA8FA}"/>
              </a:ext>
            </a:extLst>
          </p:cNvPr>
          <p:cNvSpPr txBox="1"/>
          <p:nvPr/>
        </p:nvSpPr>
        <p:spPr>
          <a:xfrm>
            <a:off x="1168400" y="1859339"/>
            <a:ext cx="10403840" cy="5909310"/>
          </a:xfrm>
          <a:prstGeom prst="rect">
            <a:avLst/>
          </a:prstGeom>
          <a:noFill/>
        </p:spPr>
        <p:txBody>
          <a:bodyPr wrap="square" rtlCol="0">
            <a:spAutoFit/>
          </a:bodyPr>
          <a:lstStyle/>
          <a:p>
            <a:endParaRPr lang="en-US" sz="2400" b="1" u="sng"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Moral Law (essentially tells us what is right and wrong and never changes)</a:t>
            </a:r>
          </a:p>
          <a:p>
            <a:r>
              <a:rPr lang="en-US" sz="2400" dirty="0">
                <a:latin typeface="Times New Roman" panose="02020603050405020304" pitchFamily="18" charset="0"/>
                <a:cs typeface="Times New Roman" panose="02020603050405020304" pitchFamily="18" charset="0"/>
              </a:rPr>
              <a:t>The Ten Commandments are God’s Moral Law.  Moral Law you don’t cross.  Blackstone actually got our common law (laws of nature and nature’s God) from 				The Ten Commandments.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There are also moral laws found in the Bible we don’t cross 			(marriage being one example).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One cannot vote on Moral Law.</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 7</a:t>
            </a:r>
            <a:r>
              <a:rPr lang="en-US" sz="2400" b="1" baseline="30000" dirty="0">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Amendment goes in great deal of common law.</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62534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Ceremonial Law, Moral Law, Social Compact Law and Judicial Law</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a:bodyPr>
          <a:lstStyle/>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458988-E4DA-09AB-9216-C04F125DA8FA}"/>
              </a:ext>
            </a:extLst>
          </p:cNvPr>
          <p:cNvSpPr txBox="1"/>
          <p:nvPr/>
        </p:nvSpPr>
        <p:spPr>
          <a:xfrm>
            <a:off x="1168400" y="1859339"/>
            <a:ext cx="10403840" cy="637097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Judicial Law</a:t>
            </a:r>
          </a:p>
          <a:p>
            <a:r>
              <a:rPr lang="en-US" sz="2400" dirty="0">
                <a:latin typeface="Times New Roman" panose="02020603050405020304" pitchFamily="18" charset="0"/>
                <a:cs typeface="Times New Roman" panose="02020603050405020304" pitchFamily="18" charset="0"/>
              </a:rPr>
              <a:t>This law can change from nation to nation.  Judges in Australia will act differently than in America. Judicial law can change!</a:t>
            </a:r>
          </a:p>
          <a:p>
            <a:endParaRPr lang="en-US" sz="2400" b="1" dirty="0">
              <a:latin typeface="Times New Roman" panose="02020603050405020304" pitchFamily="18" charset="0"/>
              <a:cs typeface="Times New Roman" panose="02020603050405020304" pitchFamily="18" charset="0"/>
            </a:endParaRPr>
          </a:p>
          <a:p>
            <a:pPr algn="l"/>
            <a:r>
              <a:rPr lang="en-US" sz="2400" b="0" i="0" dirty="0">
                <a:solidFill>
                  <a:srgbClr val="050505"/>
                </a:solidFill>
                <a:effectLst/>
                <a:latin typeface="Times New Roman" panose="02020603050405020304" pitchFamily="18" charset="0"/>
                <a:cs typeface="Times New Roman" panose="02020603050405020304" pitchFamily="18" charset="0"/>
              </a:rPr>
              <a:t>-Judges used to give salvation messages fr</a:t>
            </a:r>
            <a:r>
              <a:rPr lang="en-US" sz="2400" dirty="0">
                <a:solidFill>
                  <a:srgbClr val="050505"/>
                </a:solidFill>
                <a:latin typeface="Times New Roman" panose="02020603050405020304" pitchFamily="18" charset="0"/>
                <a:cs typeface="Times New Roman" panose="02020603050405020304" pitchFamily="18" charset="0"/>
              </a:rPr>
              <a:t>om the bench</a:t>
            </a:r>
          </a:p>
          <a:p>
            <a:pPr algn="l"/>
            <a:r>
              <a:rPr lang="en-US" sz="2400" b="0" i="0" dirty="0">
                <a:solidFill>
                  <a:srgbClr val="050505"/>
                </a:solidFill>
                <a:effectLst/>
                <a:latin typeface="Times New Roman" panose="02020603050405020304" pitchFamily="18" charset="0"/>
                <a:cs typeface="Times New Roman" panose="02020603050405020304" pitchFamily="18" charset="0"/>
              </a:rPr>
              <a:t>-Judges used to be removed for public drunkenness</a:t>
            </a:r>
          </a:p>
          <a:p>
            <a:pPr algn="l"/>
            <a:r>
              <a:rPr lang="en-US" sz="2400" b="0" i="0" dirty="0">
                <a:solidFill>
                  <a:srgbClr val="050505"/>
                </a:solidFill>
                <a:effectLst/>
                <a:latin typeface="Times New Roman" panose="02020603050405020304" pitchFamily="18" charset="0"/>
                <a:cs typeface="Times New Roman" panose="02020603050405020304" pitchFamily="18" charset="0"/>
              </a:rPr>
              <a:t>-In order for a nation to be right again, a seed must be planted with our judges: --Isaiah 1:26:</a:t>
            </a:r>
          </a:p>
          <a:p>
            <a:pPr marL="0" indent="0" algn="l">
              <a:buNone/>
            </a:pPr>
            <a:r>
              <a:rPr lang="en-US" sz="2400" b="0" i="0" dirty="0">
                <a:solidFill>
                  <a:srgbClr val="050505"/>
                </a:solidFill>
                <a:effectLst/>
                <a:latin typeface="Times New Roman" panose="02020603050405020304" pitchFamily="18" charset="0"/>
                <a:cs typeface="Times New Roman" panose="02020603050405020304" pitchFamily="18" charset="0"/>
              </a:rPr>
              <a:t>	“</a:t>
            </a:r>
            <a:r>
              <a:rPr lang="en-US" sz="2400" b="0" i="0" dirty="0">
                <a:solidFill>
                  <a:srgbClr val="001320"/>
                </a:solidFill>
                <a:effectLst/>
                <a:latin typeface="Times New Roman" panose="02020603050405020304" pitchFamily="18" charset="0"/>
                <a:cs typeface="Times New Roman" panose="02020603050405020304" pitchFamily="18" charset="0"/>
              </a:rPr>
              <a:t>Then I will restore your judges as at the first,  And your 	counselors as at 		the beginning;  After that you will be called the 	city of 				righteousness,  A faithful city.”</a:t>
            </a:r>
          </a:p>
          <a:p>
            <a:pPr algn="l"/>
            <a:r>
              <a:rPr lang="en-US" sz="2400" b="1" i="0" dirty="0">
                <a:solidFill>
                  <a:srgbClr val="050505"/>
                </a:solidFill>
                <a:effectLst/>
                <a:latin typeface="Times New Roman" panose="02020603050405020304" pitchFamily="18" charset="0"/>
                <a:cs typeface="Times New Roman" panose="02020603050405020304" pitchFamily="18" charset="0"/>
              </a:rPr>
              <a:t>		I encourage all folks to Read Federalist # 78</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399509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Ceremonial Law, Moral Law, Social Compact Law and Judicial Law</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a:bodyPr>
          <a:lstStyle/>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458988-E4DA-09AB-9216-C04F125DA8FA}"/>
              </a:ext>
            </a:extLst>
          </p:cNvPr>
          <p:cNvSpPr txBox="1"/>
          <p:nvPr/>
        </p:nvSpPr>
        <p:spPr>
          <a:xfrm>
            <a:off x="1168400" y="1859339"/>
            <a:ext cx="10403840" cy="378565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Social Compact Law</a:t>
            </a:r>
          </a:p>
          <a:p>
            <a:r>
              <a:rPr lang="en-US" sz="2400" dirty="0">
                <a:latin typeface="Times New Roman" panose="02020603050405020304" pitchFamily="18" charset="0"/>
                <a:cs typeface="Times New Roman" panose="02020603050405020304" pitchFamily="18" charset="0"/>
              </a:rPr>
              <a:t>This type of law falls under moral law and where the will of the majority wins.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Bible instructs on other laws.  For example, bestiality or rape, or marrying first cousins or a sister (these aren’t necessarily found in the Ten Commandments, but are still are moral laws).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Social Compact Law creates an orderly society. For example, lets say I don’t like how your lawn is mowed. Do I have the right go over on your property and mow y</a:t>
            </a:r>
          </a:p>
          <a:p>
            <a:r>
              <a:rPr lang="en-US" sz="2400" dirty="0">
                <a:latin typeface="Times New Roman" panose="02020603050405020304" pitchFamily="18" charset="0"/>
                <a:cs typeface="Times New Roman" panose="02020603050405020304" pitchFamily="18" charset="0"/>
              </a:rPr>
              <a:t>		your lawn to my standard?  No!  </a:t>
            </a:r>
            <a:endParaRPr lang="en-US" sz="2400" dirty="0"/>
          </a:p>
        </p:txBody>
      </p:sp>
    </p:spTree>
    <p:extLst>
      <p:ext uri="{BB962C8B-B14F-4D97-AF65-F5344CB8AC3E}">
        <p14:creationId xmlns:p14="http://schemas.microsoft.com/office/powerpoint/2010/main" val="2142738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F6F3-0FBC-4130-39CA-AC09F11FB7E7}"/>
              </a:ext>
            </a:extLst>
          </p:cNvPr>
          <p:cNvSpPr>
            <a:spLocks noGrp="1"/>
          </p:cNvSpPr>
          <p:nvPr>
            <p:ph type="title"/>
          </p:nvPr>
        </p:nvSpPr>
        <p:spPr>
          <a:xfrm>
            <a:off x="1036320" y="365760"/>
            <a:ext cx="10317480" cy="1324928"/>
          </a:xfrm>
        </p:spPr>
        <p:txBody>
          <a:bodyPr/>
          <a:lstStyle/>
          <a:p>
            <a:r>
              <a:rPr lang="en-US" b="1" dirty="0">
                <a:latin typeface="Times New Roman" panose="02020603050405020304" pitchFamily="18" charset="0"/>
                <a:cs typeface="Times New Roman" panose="02020603050405020304" pitchFamily="18" charset="0"/>
              </a:rPr>
              <a:t>Ceremonial Law, Moral Law, Social Compact Law and Judicial Law</a:t>
            </a:r>
          </a:p>
        </p:txBody>
      </p:sp>
      <p:sp>
        <p:nvSpPr>
          <p:cNvPr id="3" name="Content Placeholder 2">
            <a:extLst>
              <a:ext uri="{FF2B5EF4-FFF2-40B4-BE49-F238E27FC236}">
                <a16:creationId xmlns:a16="http://schemas.microsoft.com/office/drawing/2014/main" id="{1ECFC65E-9E43-9F2D-3344-F8530B04866C}"/>
              </a:ext>
            </a:extLst>
          </p:cNvPr>
          <p:cNvSpPr>
            <a:spLocks noGrp="1"/>
          </p:cNvSpPr>
          <p:nvPr>
            <p:ph idx="1"/>
          </p:nvPr>
        </p:nvSpPr>
        <p:spPr>
          <a:xfrm>
            <a:off x="1310640" y="1960879"/>
            <a:ext cx="10043160" cy="4216083"/>
          </a:xfrm>
        </p:spPr>
        <p:txBody>
          <a:bodyPr>
            <a:normAutofit/>
          </a:bodyPr>
          <a:lstStyle/>
          <a:p>
            <a:pPr marL="0" indent="0" algn="l">
              <a:buNone/>
            </a:pPr>
            <a:br>
              <a:rPr lang="en-US" b="0" i="0" dirty="0">
                <a:solidFill>
                  <a:srgbClr val="1C1E21"/>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458988-E4DA-09AB-9216-C04F125DA8FA}"/>
              </a:ext>
            </a:extLst>
          </p:cNvPr>
          <p:cNvSpPr txBox="1"/>
          <p:nvPr/>
        </p:nvSpPr>
        <p:spPr>
          <a:xfrm>
            <a:off x="1168400" y="1859339"/>
            <a:ext cx="10403840" cy="3046988"/>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How can we fix some of our law?</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Christians need to get back to having a Biblical Worldview and believing in ONE MORAL TRUTH.</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more information on these laws and how the Bible influenced America, I recommend my lecture “The Influence of the Bible in America” and Foundations of Freedom by David Barton.</a:t>
            </a:r>
            <a:endParaRPr lang="en-US" sz="2400" dirty="0"/>
          </a:p>
        </p:txBody>
      </p:sp>
      <p:pic>
        <p:nvPicPr>
          <p:cNvPr id="6" name="Picture 5">
            <a:extLst>
              <a:ext uri="{FF2B5EF4-FFF2-40B4-BE49-F238E27FC236}">
                <a16:creationId xmlns:a16="http://schemas.microsoft.com/office/drawing/2014/main" id="{D3961F47-A98E-C590-AEAF-BF92E80DD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385" y="4488670"/>
            <a:ext cx="3834765" cy="2151999"/>
          </a:xfrm>
          <a:prstGeom prst="rect">
            <a:avLst/>
          </a:prstGeom>
        </p:spPr>
      </p:pic>
    </p:spTree>
    <p:extLst>
      <p:ext uri="{BB962C8B-B14F-4D97-AF65-F5344CB8AC3E}">
        <p14:creationId xmlns:p14="http://schemas.microsoft.com/office/powerpoint/2010/main" val="83714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240" y="365125"/>
            <a:ext cx="7401560" cy="5608955"/>
          </a:xfrm>
        </p:spPr>
        <p:txBody>
          <a:bodyPr>
            <a:normAutofit/>
          </a:bodyPr>
          <a:lstStyle/>
          <a:p>
            <a:pPr algn="ctr"/>
            <a:r>
              <a:rPr lang="en-US" sz="6600" dirty="0">
                <a:solidFill>
                  <a:schemeClr val="bg1"/>
                </a:solidFill>
                <a:latin typeface="Mistral" panose="03090702030407020403" pitchFamily="66" charset="0"/>
              </a:rPr>
              <a:t>The Greatest Day </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of History</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   will ALWAYS </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be the Cross.  After all history is His-Story!</a:t>
            </a:r>
            <a:br>
              <a:rPr lang="en-US" sz="6600" dirty="0">
                <a:solidFill>
                  <a:schemeClr val="bg1"/>
                </a:solidFill>
                <a:latin typeface="Mistral" panose="03090702030407020403" pitchFamily="66" charset="0"/>
              </a:rPr>
            </a:br>
            <a:endParaRPr lang="en-US" sz="6600" dirty="0">
              <a:solidFill>
                <a:schemeClr val="bg1"/>
              </a:solidFill>
              <a:latin typeface="Mistral" panose="03090702030407020403" pitchFamily="66" charset="0"/>
            </a:endParaRPr>
          </a:p>
        </p:txBody>
      </p:sp>
    </p:spTree>
    <p:extLst>
      <p:ext uri="{BB962C8B-B14F-4D97-AF65-F5344CB8AC3E}">
        <p14:creationId xmlns:p14="http://schemas.microsoft.com/office/powerpoint/2010/main" val="226224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702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574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9429"/>
          </a:xfrm>
        </p:spPr>
        <p:txBody>
          <a:bodyPr/>
          <a:lstStyle/>
          <a:p>
            <a:pPr algn="ctr"/>
            <a:r>
              <a:rPr lang="en-US" dirty="0">
                <a:latin typeface="Mistral" panose="03090702030407020403" pitchFamily="66" charset="0"/>
              </a:rPr>
              <a:t>The Ten Commandments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86" y="1288530"/>
            <a:ext cx="4017364" cy="4828322"/>
          </a:xfrm>
          <a:prstGeom prst="rect">
            <a:avLst/>
          </a:prstGeom>
        </p:spPr>
      </p:pic>
      <p:sp>
        <p:nvSpPr>
          <p:cNvPr id="6" name="Rectangle 5"/>
          <p:cNvSpPr/>
          <p:nvPr/>
        </p:nvSpPr>
        <p:spPr>
          <a:xfrm>
            <a:off x="5143500" y="1039734"/>
            <a:ext cx="2507261" cy="6608860"/>
          </a:xfrm>
          <a:prstGeom prst="rect">
            <a:avLst/>
          </a:prstGeom>
        </p:spPr>
        <p:txBody>
          <a:bodyPr wrap="square">
            <a:spAutoFit/>
          </a:bodyPr>
          <a:lstStyle/>
          <a:p>
            <a:pPr>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ON THE LEFT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Ten Commandments pictured at the US Supreme Court.</a:t>
            </a:r>
          </a:p>
          <a:p>
            <a:pPr>
              <a:lnSpc>
                <a:spcPct val="107000"/>
              </a:lnSpc>
              <a:spcAft>
                <a:spcPts val="800"/>
              </a:spcAft>
            </a:pP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Times New Roman" panose="02020603050405020304" pitchFamily="18" charset="0"/>
                <a:cs typeface="Times New Roman" panose="02020603050405020304" pitchFamily="18" charset="0"/>
              </a:rPr>
              <a:t>ON THE RIGHT:</a:t>
            </a:r>
          </a:p>
          <a:p>
            <a:pPr>
              <a:lnSpc>
                <a:spcPct val="107000"/>
              </a:lnSpc>
              <a:spcAft>
                <a:spcPts val="800"/>
              </a:spcAft>
            </a:pPr>
            <a:r>
              <a:rPr lang="en-US" sz="2400" dirty="0">
                <a:latin typeface="Times New Roman" panose="02020603050405020304" pitchFamily="18" charset="0"/>
                <a:cs typeface="Times New Roman" panose="02020603050405020304" pitchFamily="18" charset="0"/>
              </a:rPr>
              <a:t>Moses giving the Israelites the Ten Commandments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New York Supreme Court.</a:t>
            </a:r>
          </a:p>
          <a:p>
            <a:pPr>
              <a:lnSpc>
                <a:spcPct val="107000"/>
              </a:lnSpc>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1975" y="1039734"/>
            <a:ext cx="3600294" cy="5615899"/>
          </a:xfrm>
          <a:prstGeom prst="rect">
            <a:avLst/>
          </a:prstGeom>
        </p:spPr>
      </p:pic>
    </p:spTree>
    <p:extLst>
      <p:ext uri="{BB962C8B-B14F-4D97-AF65-F5344CB8AC3E}">
        <p14:creationId xmlns:p14="http://schemas.microsoft.com/office/powerpoint/2010/main" val="2580281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4A27F9-53E1-4B65-DCF2-B3DF28A23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350" y="441975"/>
            <a:ext cx="7315200" cy="4219966"/>
          </a:xfrm>
          <a:prstGeom prst="rect">
            <a:avLst/>
          </a:prstGeom>
        </p:spPr>
      </p:pic>
      <p:sp>
        <p:nvSpPr>
          <p:cNvPr id="6" name="TextBox 5">
            <a:extLst>
              <a:ext uri="{FF2B5EF4-FFF2-40B4-BE49-F238E27FC236}">
                <a16:creationId xmlns:a16="http://schemas.microsoft.com/office/drawing/2014/main" id="{C5BAF290-60C2-8F44-827D-9D7EBEF4D955}"/>
              </a:ext>
            </a:extLst>
          </p:cNvPr>
          <p:cNvSpPr txBox="1"/>
          <p:nvPr/>
        </p:nvSpPr>
        <p:spPr>
          <a:xfrm>
            <a:off x="650240" y="4762976"/>
            <a:ext cx="10830560" cy="1569660"/>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Many great lawgivers throughout time are shown here; however, Moses is the only one facing the Speaker of the House in the rotunda in our nation’s capitol.</a:t>
            </a:r>
          </a:p>
        </p:txBody>
      </p:sp>
    </p:spTree>
    <p:extLst>
      <p:ext uri="{BB962C8B-B14F-4D97-AF65-F5344CB8AC3E}">
        <p14:creationId xmlns:p14="http://schemas.microsoft.com/office/powerpoint/2010/main" val="2100621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Our Constitution Actually Obeys The Sabbath</a:t>
            </a:r>
            <a:endParaRPr lang="en-US" dirty="0"/>
          </a:p>
        </p:txBody>
      </p:sp>
      <p:sp>
        <p:nvSpPr>
          <p:cNvPr id="3" name="Content Placeholder 2"/>
          <p:cNvSpPr>
            <a:spLocks noGrp="1"/>
          </p:cNvSpPr>
          <p:nvPr>
            <p:ph idx="1"/>
          </p:nvPr>
        </p:nvSpPr>
        <p:spPr>
          <a:xfrm>
            <a:off x="239843" y="1289154"/>
            <a:ext cx="11737298" cy="5216577"/>
          </a:xfrm>
        </p:spPr>
        <p:txBody>
          <a:bodyPr>
            <a:normAutofit/>
          </a:bodyPr>
          <a:lstStyle/>
          <a:p>
            <a:r>
              <a:rPr lang="en-US" sz="3200" u="sng" dirty="0">
                <a:latin typeface="Times New Roman" panose="02020603050405020304" pitchFamily="18" charset="0"/>
                <a:cs typeface="Times New Roman" panose="02020603050405020304" pitchFamily="18" charset="0"/>
              </a:rPr>
              <a:t>Sundays Excepted Clause</a:t>
            </a:r>
          </a:p>
          <a:p>
            <a:r>
              <a:rPr lang="en-US" sz="3200" dirty="0">
                <a:latin typeface="Times New Roman" panose="02020603050405020304" pitchFamily="18" charset="0"/>
                <a:cs typeface="Times New Roman" panose="02020603050405020304" pitchFamily="18" charset="0"/>
              </a:rPr>
              <a:t>The US Constitution, 1787, Article 1, Section 7, the President has ten days to sign a law, “Sundays excepted”</a:t>
            </a:r>
          </a:p>
          <a:p>
            <a:r>
              <a:rPr lang="en-US" sz="3200" b="1" dirty="0">
                <a:latin typeface="Times New Roman" panose="02020603050405020304" pitchFamily="18" charset="0"/>
                <a:cs typeface="Times New Roman" panose="02020603050405020304" pitchFamily="18" charset="0"/>
              </a:rPr>
              <a:t>Article 1 - The Legislative Branch Section 7 - Revenue Bills, Legislative Process, Presidential Veto</a:t>
            </a:r>
          </a:p>
          <a:p>
            <a:pPr marL="0" indent="0">
              <a:buNone/>
            </a:pPr>
            <a:r>
              <a:rPr lang="en-US" sz="3200" dirty="0">
                <a:latin typeface="Times New Roman" panose="02020603050405020304" pitchFamily="18" charset="0"/>
                <a:cs typeface="Times New Roman" panose="02020603050405020304" pitchFamily="18" charset="0"/>
              </a:rPr>
              <a:t>“…If any Bill shall not be returned by the President within ten Days (Sundays excepted) after it shall have been presented to him…”</a:t>
            </a:r>
          </a:p>
        </p:txBody>
      </p:sp>
    </p:spTree>
    <p:extLst>
      <p:ext uri="{BB962C8B-B14F-4D97-AF65-F5344CB8AC3E}">
        <p14:creationId xmlns:p14="http://schemas.microsoft.com/office/powerpoint/2010/main" val="4069523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p:txBody>
          <a:bodyPr>
            <a:normAutofit fontScale="85000" lnSpcReduction="20000"/>
          </a:bodyPr>
          <a:lstStyle/>
          <a:p>
            <a:r>
              <a:rPr lang="en-US" sz="3200" u="sng" dirty="0">
                <a:latin typeface="Times New Roman" panose="02020603050405020304" pitchFamily="18" charset="0"/>
                <a:cs typeface="Times New Roman" panose="02020603050405020304" pitchFamily="18" charset="0"/>
              </a:rPr>
              <a:t>Honor the Sabbath</a:t>
            </a:r>
          </a:p>
          <a:p>
            <a:r>
              <a:rPr lang="en-US" sz="3200" dirty="0">
                <a:latin typeface="Times New Roman" panose="02020603050405020304" pitchFamily="18" charset="0"/>
                <a:cs typeface="Times New Roman" panose="02020603050405020304" pitchFamily="18" charset="0"/>
              </a:rPr>
              <a:t>During the American Revolution, the Commander in Chief, George Washington ordered the Sabbath be observed: “The Commander in Chief directs that Divine service be performed every Sunday at 11 o’clock … it is expected that officers of all ranks will be their attendance set an example to their men.”</a:t>
            </a:r>
          </a:p>
          <a:p>
            <a:r>
              <a:rPr lang="en-US" sz="3200" dirty="0">
                <a:latin typeface="Times New Roman" panose="02020603050405020304" pitchFamily="18" charset="0"/>
                <a:cs typeface="Times New Roman" panose="02020603050405020304" pitchFamily="18" charset="0"/>
              </a:rPr>
              <a:t>Following the Revolution, the states continued to Honor the Sabbath:</a:t>
            </a:r>
          </a:p>
          <a:p>
            <a:pPr marL="0" indent="0">
              <a:buNone/>
            </a:pPr>
            <a:r>
              <a:rPr lang="en-US" sz="3200" dirty="0">
                <a:latin typeface="Times New Roman" panose="02020603050405020304" pitchFamily="18" charset="0"/>
                <a:cs typeface="Times New Roman" panose="02020603050405020304" pitchFamily="18" charset="0"/>
              </a:rPr>
              <a:t>   -Vermont, 10 part Sabbath Law, 1787</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-Massachusetts, 11 part Sabbath Law, 1794</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-Virginia, 8 part Law, written by Thomas Jefferson, 1792</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-New Jersey, 21 part Sabbath Law, 1798</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-New Hampshire, 14 part Sabbath Law, 1799</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-Maine, 13 part Sabbath Law, 1821</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105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a:xfrm>
            <a:off x="239843" y="1289154"/>
            <a:ext cx="11737298" cy="5216577"/>
          </a:xfrm>
        </p:spPr>
        <p:txBody>
          <a:bodyPr>
            <a:normAutofit fontScale="92500" lnSpcReduction="10000"/>
          </a:bodyPr>
          <a:lstStyle/>
          <a:p>
            <a:r>
              <a:rPr lang="en-US" sz="3200" u="sng" dirty="0">
                <a:latin typeface="Times New Roman" panose="02020603050405020304" pitchFamily="18" charset="0"/>
                <a:cs typeface="Times New Roman" panose="02020603050405020304" pitchFamily="18" charset="0"/>
              </a:rPr>
              <a:t>Have No Other Gods</a:t>
            </a:r>
          </a:p>
          <a:p>
            <a:pPr marL="0" indent="0">
              <a:buNone/>
            </a:pPr>
            <a:r>
              <a:rPr lang="en-US" sz="3200" dirty="0">
                <a:latin typeface="Times New Roman" panose="02020603050405020304" pitchFamily="18" charset="0"/>
                <a:cs typeface="Times New Roman" panose="02020603050405020304" pitchFamily="18" charset="0"/>
              </a:rPr>
              <a:t>-First incorporated into the first written code of laws in America, Virginia Colony 1610, and Massachusetts of 1641, Connecticut 1642.</a:t>
            </a:r>
          </a:p>
          <a:p>
            <a:pPr marL="0" indent="0">
              <a:buNone/>
            </a:pPr>
            <a:r>
              <a:rPr lang="en-US" sz="3200" dirty="0">
                <a:latin typeface="Times New Roman" panose="02020603050405020304" pitchFamily="18" charset="0"/>
                <a:cs typeface="Times New Roman" panose="02020603050405020304" pitchFamily="18" charset="0"/>
              </a:rPr>
              <a:t>-If any man after legal conviction shall have or worship any other god but the Lord God, he shall be put to death.  Deut. 13:6 &amp; 10; 17:2 &amp; 6; Ex. 22:20.</a:t>
            </a:r>
          </a:p>
          <a:p>
            <a:r>
              <a:rPr lang="en-US" sz="3200" u="sng" dirty="0">
                <a:latin typeface="Times New Roman" panose="02020603050405020304" pitchFamily="18" charset="0"/>
                <a:cs typeface="Times New Roman" panose="02020603050405020304" pitchFamily="18" charset="0"/>
              </a:rPr>
              <a:t>Have No Idols</a:t>
            </a:r>
          </a:p>
          <a:p>
            <a:pPr marL="0" indent="0">
              <a:buNone/>
            </a:pPr>
            <a:r>
              <a:rPr lang="en-US" sz="3200" dirty="0">
                <a:latin typeface="Times New Roman" panose="02020603050405020304" pitchFamily="18" charset="0"/>
                <a:cs typeface="Times New Roman" panose="02020603050405020304" pitchFamily="18" charset="0"/>
              </a:rPr>
              <a:t>-1680 law of New Hampshire.</a:t>
            </a:r>
          </a:p>
          <a:p>
            <a:pPr marL="0" indent="0">
              <a:buNone/>
            </a:pPr>
            <a:r>
              <a:rPr lang="en-US" sz="3200" dirty="0">
                <a:latin typeface="Times New Roman" panose="02020603050405020304" pitchFamily="18" charset="0"/>
                <a:cs typeface="Times New Roman" panose="02020603050405020304" pitchFamily="18" charset="0"/>
              </a:rPr>
              <a:t>-It is enacted by ye Assembly and ye authority thereof, yet if any person having had the knowledge of the true God openly and manifestly have or </a:t>
            </a:r>
            <a:r>
              <a:rPr lang="en-US" sz="3600" dirty="0">
                <a:latin typeface="Times New Roman" panose="02020603050405020304" pitchFamily="18" charset="0"/>
                <a:cs typeface="Times New Roman" panose="02020603050405020304" pitchFamily="18" charset="0"/>
              </a:rPr>
              <a:t>worship any other god but the Lord god, he shall be put to death.  Ex: 22:20, Deut. 13:6, 10.</a:t>
            </a:r>
          </a:p>
        </p:txBody>
      </p:sp>
    </p:spTree>
    <p:extLst>
      <p:ext uri="{BB962C8B-B14F-4D97-AF65-F5344CB8AC3E}">
        <p14:creationId xmlns:p14="http://schemas.microsoft.com/office/powerpoint/2010/main" val="4282191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a:xfrm>
            <a:off x="239843" y="1289154"/>
            <a:ext cx="11737298" cy="5216577"/>
          </a:xfrm>
        </p:spPr>
        <p:txBody>
          <a:bodyPr>
            <a:normAutofit/>
          </a:bodyPr>
          <a:lstStyle/>
          <a:p>
            <a:r>
              <a:rPr lang="en-US" sz="3200" u="sng" dirty="0">
                <a:latin typeface="Times New Roman" panose="02020603050405020304" pitchFamily="18" charset="0"/>
                <a:cs typeface="Times New Roman" panose="02020603050405020304" pitchFamily="18" charset="0"/>
              </a:rPr>
              <a:t>Do Not Murder</a:t>
            </a:r>
          </a:p>
          <a:p>
            <a:r>
              <a:rPr lang="en-US" sz="3200" dirty="0">
                <a:latin typeface="Times New Roman" panose="02020603050405020304" pitchFamily="18" charset="0"/>
                <a:cs typeface="Times New Roman" panose="02020603050405020304" pitchFamily="18" charset="0"/>
              </a:rPr>
              <a:t>Massachusetts, 1641.</a:t>
            </a:r>
          </a:p>
          <a:p>
            <a:pPr marL="0" indent="0">
              <a:buNone/>
            </a:pPr>
            <a:r>
              <a:rPr lang="en-US" sz="3200" dirty="0">
                <a:latin typeface="Times New Roman" panose="02020603050405020304" pitchFamily="18" charset="0"/>
                <a:cs typeface="Times New Roman" panose="02020603050405020304" pitchFamily="18" charset="0"/>
              </a:rPr>
              <a:t>“Ex. 21:12, Numbers 35:13,14,30,31.  If any person commit any willful murder, which is manslaughter committed upon premeditated malice, hatred, or cruelty not in a man’s necessary and just defense, not by mere casualty against his will, he shall be put to death.  Ex. 21:14.  If any person shall slay another through guile, either by poisoning or other such devilish practice, he shall be put to death.”</a:t>
            </a:r>
          </a:p>
        </p:txBody>
      </p:sp>
    </p:spTree>
    <p:extLst>
      <p:ext uri="{BB962C8B-B14F-4D97-AF65-F5344CB8AC3E}">
        <p14:creationId xmlns:p14="http://schemas.microsoft.com/office/powerpoint/2010/main" val="2295800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a:xfrm>
            <a:off x="239843" y="1289154"/>
            <a:ext cx="11737298" cy="5216577"/>
          </a:xfrm>
        </p:spPr>
        <p:txBody>
          <a:bodyPr>
            <a:normAutofit/>
          </a:bodyPr>
          <a:lstStyle/>
          <a:p>
            <a:r>
              <a:rPr lang="en-US" sz="3200" u="sng" dirty="0">
                <a:latin typeface="Times New Roman" panose="02020603050405020304" pitchFamily="18" charset="0"/>
                <a:cs typeface="Times New Roman" panose="02020603050405020304" pitchFamily="18" charset="0"/>
              </a:rPr>
              <a:t>Honor Your Parents</a:t>
            </a:r>
          </a:p>
          <a:p>
            <a:r>
              <a:rPr lang="en-US" sz="3200" dirty="0">
                <a:latin typeface="Times New Roman" panose="02020603050405020304" pitchFamily="18" charset="0"/>
                <a:cs typeface="Times New Roman" panose="02020603050405020304" pitchFamily="18" charset="0"/>
              </a:rPr>
              <a:t> Connecticut, 1642.</a:t>
            </a:r>
          </a:p>
          <a:p>
            <a:pPr marL="0" indent="0">
              <a:buNone/>
            </a:pPr>
            <a:r>
              <a:rPr lang="en-US" sz="3200" dirty="0">
                <a:latin typeface="Times New Roman" panose="02020603050405020304" pitchFamily="18" charset="0"/>
                <a:cs typeface="Times New Roman" panose="02020603050405020304" pitchFamily="18" charset="0"/>
              </a:rPr>
              <a:t>“If any child or children above sixteen years old and of sufficient understanding shall curse or smite their normal father or mother; he or they shall be put to death unless it can be sufficiently testified that the parents have been very unchristianly negligent in the education of children, or so provoke them by extreme and cruel correction that they have been forced thereunto to preserve themselves from death or maiming.” Ex. 21:17, Lev. 20, Ex. 20:12.</a:t>
            </a:r>
          </a:p>
        </p:txBody>
      </p:sp>
    </p:spTree>
    <p:extLst>
      <p:ext uri="{BB962C8B-B14F-4D97-AF65-F5344CB8AC3E}">
        <p14:creationId xmlns:p14="http://schemas.microsoft.com/office/powerpoint/2010/main" val="1864760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The Ten Commandments in American History</a:t>
            </a:r>
            <a:endParaRPr lang="en-US" dirty="0"/>
          </a:p>
        </p:txBody>
      </p:sp>
      <p:sp>
        <p:nvSpPr>
          <p:cNvPr id="3" name="Content Placeholder 2"/>
          <p:cNvSpPr>
            <a:spLocks noGrp="1"/>
          </p:cNvSpPr>
          <p:nvPr>
            <p:ph idx="1"/>
          </p:nvPr>
        </p:nvSpPr>
        <p:spPr>
          <a:xfrm>
            <a:off x="239843" y="1289154"/>
            <a:ext cx="11737298" cy="5216577"/>
          </a:xfrm>
        </p:spPr>
        <p:txBody>
          <a:bodyPr>
            <a:normAutofit/>
          </a:bodyPr>
          <a:lstStyle/>
          <a:p>
            <a:r>
              <a:rPr lang="en-US" sz="3200" u="sng" dirty="0">
                <a:latin typeface="Times New Roman" panose="02020603050405020304" pitchFamily="18" charset="0"/>
                <a:cs typeface="Times New Roman" panose="02020603050405020304" pitchFamily="18" charset="0"/>
              </a:rPr>
              <a:t>Do Not Commit Adultery</a:t>
            </a:r>
          </a:p>
          <a:p>
            <a:r>
              <a:rPr lang="en-US" sz="3200" dirty="0">
                <a:latin typeface="Times New Roman" panose="02020603050405020304" pitchFamily="18" charset="0"/>
                <a:cs typeface="Times New Roman" panose="02020603050405020304" pitchFamily="18" charset="0"/>
              </a:rPr>
              <a:t>Massachusetts, 1641.</a:t>
            </a:r>
          </a:p>
          <a:p>
            <a:pPr marL="0" indent="0">
              <a:buNone/>
            </a:pPr>
            <a:r>
              <a:rPr lang="en-US" sz="3200" dirty="0">
                <a:latin typeface="Times New Roman" panose="02020603050405020304" pitchFamily="18" charset="0"/>
                <a:cs typeface="Times New Roman" panose="02020603050405020304" pitchFamily="18" charset="0"/>
              </a:rPr>
              <a:t>If any person </a:t>
            </a:r>
            <a:r>
              <a:rPr lang="en-US" sz="3200" dirty="0" err="1">
                <a:latin typeface="Times New Roman" panose="02020603050405020304" pitchFamily="18" charset="0"/>
                <a:cs typeface="Times New Roman" panose="02020603050405020304" pitchFamily="18" charset="0"/>
              </a:rPr>
              <a:t>committeth</a:t>
            </a:r>
            <a:r>
              <a:rPr lang="en-US" sz="3200" dirty="0">
                <a:latin typeface="Times New Roman" panose="02020603050405020304" pitchFamily="18" charset="0"/>
                <a:cs typeface="Times New Roman" panose="02020603050405020304" pitchFamily="18" charset="0"/>
              </a:rPr>
              <a:t> adultery with a married or espoused wife, the adultery and adulteress shall surely be put to death.  Ex. 20:14.</a:t>
            </a:r>
          </a:p>
          <a:p>
            <a:r>
              <a:rPr lang="en-US" sz="3200" u="sng" dirty="0">
                <a:latin typeface="Times New Roman" panose="02020603050405020304" pitchFamily="18" charset="0"/>
                <a:cs typeface="Times New Roman" panose="02020603050405020304" pitchFamily="18" charset="0"/>
              </a:rPr>
              <a:t>Do Not Perjure Yourself</a:t>
            </a:r>
          </a:p>
          <a:p>
            <a:pPr marL="0" indent="0">
              <a:buNone/>
            </a:pPr>
            <a:r>
              <a:rPr lang="en-US" sz="3200" dirty="0">
                <a:latin typeface="Times New Roman" panose="02020603050405020304" pitchFamily="18" charset="0"/>
                <a:cs typeface="Times New Roman" panose="02020603050405020304" pitchFamily="18" charset="0"/>
              </a:rPr>
              <a:t>Connecticut,1642.</a:t>
            </a:r>
          </a:p>
          <a:p>
            <a:pPr marL="0" indent="0">
              <a:buNone/>
            </a:pPr>
            <a:r>
              <a:rPr lang="en-US" sz="3200" dirty="0">
                <a:latin typeface="Times New Roman" panose="02020603050405020304" pitchFamily="18" charset="0"/>
                <a:cs typeface="Times New Roman" panose="02020603050405020304" pitchFamily="18" charset="0"/>
              </a:rPr>
              <a:t>If any man rise up by false witness, wittingly and of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purpose to take away any man’s life, he shall be put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to death. Deut. 19:16, 18, 19.</a:t>
            </a:r>
          </a:p>
        </p:txBody>
      </p:sp>
    </p:spTree>
    <p:extLst>
      <p:ext uri="{BB962C8B-B14F-4D97-AF65-F5344CB8AC3E}">
        <p14:creationId xmlns:p14="http://schemas.microsoft.com/office/powerpoint/2010/main" val="375653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24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864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415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Modern Day Geneva Bible. Can be purchased from Wallbuilders.com</a:t>
            </a:r>
            <a:endParaRPr lang="en-US" dirty="0"/>
          </a:p>
        </p:txBody>
      </p:sp>
      <p:pic>
        <p:nvPicPr>
          <p:cNvPr id="5" name="Picture 4">
            <a:extLst>
              <a:ext uri="{FF2B5EF4-FFF2-40B4-BE49-F238E27FC236}">
                <a16:creationId xmlns:a16="http://schemas.microsoft.com/office/drawing/2014/main" id="{25D64D48-2F02-D0E6-E366-7143A9EB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640" y="1914191"/>
            <a:ext cx="3479800" cy="4578684"/>
          </a:xfrm>
          <a:prstGeom prst="rect">
            <a:avLst/>
          </a:prstGeom>
        </p:spPr>
      </p:pic>
    </p:spTree>
    <p:extLst>
      <p:ext uri="{BB962C8B-B14F-4D97-AF65-F5344CB8AC3E}">
        <p14:creationId xmlns:p14="http://schemas.microsoft.com/office/powerpoint/2010/main" val="1607422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303AD81-1FB8-46A9-855D-3A757410E8E4}"/>
              </a:ext>
            </a:extLst>
          </p:cNvPr>
          <p:cNvSpPr>
            <a:spLocks noGrp="1"/>
          </p:cNvSpPr>
          <p:nvPr>
            <p:ph idx="1"/>
          </p:nvPr>
        </p:nvSpPr>
        <p:spPr>
          <a:xfrm>
            <a:off x="6715124" y="1825625"/>
            <a:ext cx="4638675" cy="4351338"/>
          </a:xfrm>
        </p:spPr>
        <p:txBody>
          <a:bodyPr>
            <a:normAutofit/>
          </a:bodyPr>
          <a:lstStyle/>
          <a:p>
            <a:pPr marL="0" indent="0">
              <a:buNone/>
            </a:pPr>
            <a:r>
              <a:rPr lang="en-US" sz="3200" i="0" dirty="0">
                <a:effectLst/>
                <a:latin typeface="Roboto" panose="020B0604020202020204" pitchFamily="2" charset="0"/>
              </a:rPr>
              <a:t>Leviticus 25:10 “Proclaim </a:t>
            </a:r>
            <a:r>
              <a:rPr lang="en-US" sz="3200" b="1" i="1" dirty="0">
                <a:effectLst/>
                <a:latin typeface="Roboto" panose="020B0604020202020204" pitchFamily="2" charset="0"/>
              </a:rPr>
              <a:t>liberty</a:t>
            </a:r>
            <a:r>
              <a:rPr lang="en-US" sz="3200" i="0" dirty="0">
                <a:effectLst/>
                <a:latin typeface="Roboto" panose="020B0604020202020204" pitchFamily="2" charset="0"/>
              </a:rPr>
              <a:t> throughout all the land unto all the inhabitants thereof” (emphasis supplied)</a:t>
            </a:r>
            <a:endParaRPr lang="en-US" sz="3200" dirty="0"/>
          </a:p>
        </p:txBody>
      </p:sp>
      <p:pic>
        <p:nvPicPr>
          <p:cNvPr id="9" name="Picture 8">
            <a:extLst>
              <a:ext uri="{FF2B5EF4-FFF2-40B4-BE49-F238E27FC236}">
                <a16:creationId xmlns:a16="http://schemas.microsoft.com/office/drawing/2014/main" id="{17D85B0B-F059-4E85-A6F3-8C0B30F41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226" y="209149"/>
            <a:ext cx="4638676" cy="6191662"/>
          </a:xfrm>
          <a:prstGeom prst="rect">
            <a:avLst/>
          </a:prstGeom>
        </p:spPr>
      </p:pic>
    </p:spTree>
    <p:extLst>
      <p:ext uri="{BB962C8B-B14F-4D97-AF65-F5344CB8AC3E}">
        <p14:creationId xmlns:p14="http://schemas.microsoft.com/office/powerpoint/2010/main" val="1062971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Fun Facts on American History</a:t>
            </a:r>
            <a:br>
              <a:rPr lang="en-US" dirty="0">
                <a:latin typeface="Mistral" panose="03090702030407020403" pitchFamily="66" charset="0"/>
              </a:rPr>
            </a:br>
            <a:r>
              <a:rPr lang="en-US" dirty="0">
                <a:latin typeface="Mistral" panose="03090702030407020403" pitchFamily="66" charset="0"/>
              </a:rPr>
              <a:t>-Our Form of Government was inspired by Scripture</a:t>
            </a:r>
            <a:endParaRPr lang="en-US" dirty="0"/>
          </a:p>
        </p:txBody>
      </p:sp>
      <p:sp>
        <p:nvSpPr>
          <p:cNvPr id="3" name="Content Placeholder 2"/>
          <p:cNvSpPr>
            <a:spLocks noGrp="1"/>
          </p:cNvSpPr>
          <p:nvPr>
            <p:ph idx="1"/>
          </p:nvPr>
        </p:nvSpPr>
        <p:spPr/>
        <p:txBody>
          <a:bodyPr>
            <a:normAutofit lnSpcReduction="10000"/>
          </a:bodyPr>
          <a:lstStyle/>
          <a:p>
            <a:r>
              <a:rPr lang="en-US" sz="3200" dirty="0">
                <a:latin typeface="Times New Roman" panose="02020603050405020304" pitchFamily="18" charset="0"/>
                <a:cs typeface="Times New Roman" panose="02020603050405020304" pitchFamily="18" charset="0"/>
              </a:rPr>
              <a:t>Our Republican form of government:</a:t>
            </a:r>
          </a:p>
          <a:p>
            <a:pPr lvl="1"/>
            <a:r>
              <a:rPr lang="en-US" sz="3200" dirty="0">
                <a:latin typeface="Times New Roman" panose="02020603050405020304" pitchFamily="18" charset="0"/>
                <a:cs typeface="Times New Roman" panose="02020603050405020304" pitchFamily="18" charset="0"/>
              </a:rPr>
              <a:t>Exodus 18:21-22  (NASB):</a:t>
            </a:r>
          </a:p>
          <a:p>
            <a:pPr lvl="1"/>
            <a:r>
              <a:rPr lang="en-US" sz="3200" b="1" baseline="30000" dirty="0">
                <a:latin typeface="Times New Roman" panose="02020603050405020304" pitchFamily="18" charset="0"/>
                <a:cs typeface="Times New Roman" panose="02020603050405020304" pitchFamily="18" charset="0"/>
              </a:rPr>
              <a:t>21 </a:t>
            </a:r>
            <a:r>
              <a:rPr lang="en-US" sz="3200" dirty="0">
                <a:latin typeface="Times New Roman" panose="02020603050405020304" pitchFamily="18" charset="0"/>
                <a:cs typeface="Times New Roman" panose="02020603050405020304" pitchFamily="18" charset="0"/>
              </a:rPr>
              <a:t>Furthermore, you shall </a:t>
            </a:r>
            <a:r>
              <a:rPr lang="en-US" sz="3200" baseline="30000" dirty="0">
                <a:latin typeface="Times New Roman" panose="02020603050405020304" pitchFamily="18" charset="0"/>
                <a:cs typeface="Times New Roman" panose="02020603050405020304" pitchFamily="18" charset="0"/>
              </a:rPr>
              <a:t>[</a:t>
            </a:r>
            <a:r>
              <a:rPr lang="en-US" sz="3200" baseline="30000" dirty="0">
                <a:latin typeface="Times New Roman" panose="02020603050405020304" pitchFamily="18" charset="0"/>
                <a:cs typeface="Times New Roman" panose="02020603050405020304" pitchFamily="18" charset="0"/>
                <a:hlinkClick r:id="rId3" tooltip="See footnote a">
                  <a:extLst>
                    <a:ext uri="{A12FA001-AC4F-418D-AE19-62706E023703}">
                      <ahyp:hlinkClr xmlns:ahyp="http://schemas.microsoft.com/office/drawing/2018/hyperlinkcolor" val="tx"/>
                    </a:ext>
                  </a:extLst>
                </a:hlinkClick>
              </a:rPr>
              <a:t>a</a:t>
            </a:r>
            <a:r>
              <a:rPr lang="en-US" sz="3200" baseline="30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select out of all the people able men who fear God, men of truth, those who hate dishonest gain; and you shall place </a:t>
            </a:r>
            <a:r>
              <a:rPr lang="en-US" sz="3200" i="1" dirty="0">
                <a:latin typeface="Times New Roman" panose="02020603050405020304" pitchFamily="18" charset="0"/>
                <a:cs typeface="Times New Roman" panose="02020603050405020304" pitchFamily="18" charset="0"/>
              </a:rPr>
              <a:t>these</a:t>
            </a:r>
            <a:r>
              <a:rPr lang="en-US" sz="3200" dirty="0">
                <a:latin typeface="Times New Roman" panose="02020603050405020304" pitchFamily="18" charset="0"/>
                <a:cs typeface="Times New Roman" panose="02020603050405020304" pitchFamily="18" charset="0"/>
              </a:rPr>
              <a:t> over them </a:t>
            </a:r>
            <a:r>
              <a:rPr lang="en-US" sz="3200" i="1" dirty="0">
                <a:latin typeface="Times New Roman" panose="02020603050405020304" pitchFamily="18" charset="0"/>
                <a:cs typeface="Times New Roman" panose="02020603050405020304" pitchFamily="18" charset="0"/>
              </a:rPr>
              <a:t>as</a:t>
            </a:r>
            <a:r>
              <a:rPr lang="en-US" sz="3200" dirty="0">
                <a:latin typeface="Times New Roman" panose="02020603050405020304" pitchFamily="18" charset="0"/>
                <a:cs typeface="Times New Roman" panose="02020603050405020304" pitchFamily="18" charset="0"/>
              </a:rPr>
              <a:t> leaders of </a:t>
            </a:r>
            <a:r>
              <a:rPr lang="en-US" sz="3200" b="1" dirty="0">
                <a:latin typeface="Times New Roman" panose="02020603050405020304" pitchFamily="18" charset="0"/>
                <a:cs typeface="Times New Roman" panose="02020603050405020304" pitchFamily="18" charset="0"/>
              </a:rPr>
              <a:t>thousands, </a:t>
            </a:r>
            <a:r>
              <a:rPr lang="en-US" sz="3200" b="1" baseline="30000" dirty="0">
                <a:latin typeface="Times New Roman" panose="02020603050405020304" pitchFamily="18" charset="0"/>
                <a:cs typeface="Times New Roman" panose="02020603050405020304" pitchFamily="18" charset="0"/>
              </a:rPr>
              <a:t>[</a:t>
            </a:r>
            <a:r>
              <a:rPr lang="en-US" sz="3200" b="1" baseline="30000" dirty="0">
                <a:latin typeface="Times New Roman" panose="02020603050405020304" pitchFamily="18" charset="0"/>
                <a:cs typeface="Times New Roman" panose="02020603050405020304" pitchFamily="18" charset="0"/>
                <a:hlinkClick r:id="rId4" tooltip="See footnote b">
                  <a:extLst>
                    <a:ext uri="{A12FA001-AC4F-418D-AE19-62706E023703}">
                      <ahyp:hlinkClr xmlns:ahyp="http://schemas.microsoft.com/office/drawing/2018/hyperlinkcolor" val="tx"/>
                    </a:ext>
                  </a:extLst>
                </a:hlinkClick>
              </a:rPr>
              <a:t>b</a:t>
            </a:r>
            <a:r>
              <a:rPr lang="en-US" sz="3200" b="1" baseline="300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of hundreds, </a:t>
            </a:r>
            <a:r>
              <a:rPr lang="en-US" sz="3200" b="1" baseline="30000" dirty="0">
                <a:latin typeface="Times New Roman" panose="02020603050405020304" pitchFamily="18" charset="0"/>
                <a:cs typeface="Times New Roman" panose="02020603050405020304" pitchFamily="18" charset="0"/>
              </a:rPr>
              <a:t>[</a:t>
            </a:r>
            <a:r>
              <a:rPr lang="en-US" sz="3200" b="1" baseline="30000" dirty="0">
                <a:latin typeface="Times New Roman" panose="02020603050405020304" pitchFamily="18" charset="0"/>
                <a:cs typeface="Times New Roman" panose="02020603050405020304" pitchFamily="18" charset="0"/>
                <a:hlinkClick r:id="rId5" tooltip="See footnote c">
                  <a:extLst>
                    <a:ext uri="{A12FA001-AC4F-418D-AE19-62706E023703}">
                      <ahyp:hlinkClr xmlns:ahyp="http://schemas.microsoft.com/office/drawing/2018/hyperlinkcolor" val="tx"/>
                    </a:ext>
                  </a:extLst>
                </a:hlinkClick>
              </a:rPr>
              <a:t>c</a:t>
            </a:r>
            <a:r>
              <a:rPr lang="en-US" sz="3200" b="1" baseline="300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of fifties and </a:t>
            </a:r>
            <a:r>
              <a:rPr lang="en-US" sz="3200" b="1" baseline="30000" dirty="0">
                <a:latin typeface="Times New Roman" panose="02020603050405020304" pitchFamily="18" charset="0"/>
                <a:cs typeface="Times New Roman" panose="02020603050405020304" pitchFamily="18" charset="0"/>
              </a:rPr>
              <a:t>[</a:t>
            </a:r>
            <a:r>
              <a:rPr lang="en-US" sz="3200" b="1" baseline="30000" dirty="0">
                <a:latin typeface="Times New Roman" panose="02020603050405020304" pitchFamily="18" charset="0"/>
                <a:cs typeface="Times New Roman" panose="02020603050405020304" pitchFamily="18" charset="0"/>
                <a:hlinkClick r:id="rId6" tooltip="See footnote d">
                  <a:extLst>
                    <a:ext uri="{A12FA001-AC4F-418D-AE19-62706E023703}">
                      <ahyp:hlinkClr xmlns:ahyp="http://schemas.microsoft.com/office/drawing/2018/hyperlinkcolor" val="tx"/>
                    </a:ext>
                  </a:extLst>
                </a:hlinkClick>
              </a:rPr>
              <a:t>d</a:t>
            </a:r>
            <a:r>
              <a:rPr lang="en-US" sz="3200" b="1" baseline="30000"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of tens.</a:t>
            </a:r>
            <a:r>
              <a:rPr lang="en-US" sz="3200" dirty="0">
                <a:latin typeface="Times New Roman" panose="02020603050405020304" pitchFamily="18" charset="0"/>
                <a:cs typeface="Times New Roman" panose="02020603050405020304" pitchFamily="18" charset="0"/>
              </a:rPr>
              <a:t> (emphasis supplied)</a:t>
            </a:r>
          </a:p>
          <a:p>
            <a:pPr lvl="2"/>
            <a:r>
              <a:rPr lang="en-US" sz="3200" dirty="0">
                <a:latin typeface="Times New Roman" panose="02020603050405020304" pitchFamily="18" charset="0"/>
                <a:cs typeface="Times New Roman" panose="02020603050405020304" pitchFamily="18" charset="0"/>
              </a:rPr>
              <a:t>Thousands, hundreds, fifties and of tens are our different levels of government (city, county, state, federal).</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754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Fun Facts on American History</a:t>
            </a:r>
            <a:br>
              <a:rPr lang="en-US" dirty="0">
                <a:latin typeface="Mistral" panose="03090702030407020403" pitchFamily="66" charset="0"/>
              </a:rPr>
            </a:br>
            <a:r>
              <a:rPr lang="en-US" dirty="0">
                <a:latin typeface="Mistral" panose="03090702030407020403" pitchFamily="66" charset="0"/>
              </a:rPr>
              <a:t>-Our Form of Government was inspired by Scripture</a:t>
            </a:r>
            <a:endParaRPr lang="en-US" dirty="0"/>
          </a:p>
        </p:txBody>
      </p:sp>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Our three branches of government:</a:t>
            </a:r>
          </a:p>
          <a:p>
            <a:pPr lvl="1"/>
            <a:r>
              <a:rPr lang="en-US" sz="3200" dirty="0">
                <a:latin typeface="Times New Roman" panose="02020603050405020304" pitchFamily="18" charset="0"/>
                <a:cs typeface="Times New Roman" panose="02020603050405020304" pitchFamily="18" charset="0"/>
              </a:rPr>
              <a:t>Isaiah 33:22 (NASB):</a:t>
            </a:r>
          </a:p>
          <a:p>
            <a:pPr lvl="1"/>
            <a:r>
              <a:rPr lang="en-US" sz="3200" b="1" baseline="30000" dirty="0">
                <a:latin typeface="Times New Roman" panose="02020603050405020304" pitchFamily="18" charset="0"/>
                <a:cs typeface="Times New Roman" panose="02020603050405020304" pitchFamily="18" charset="0"/>
              </a:rPr>
              <a:t>22 </a:t>
            </a:r>
            <a:r>
              <a:rPr lang="en-US" sz="3200" dirty="0">
                <a:latin typeface="Times New Roman" panose="02020603050405020304" pitchFamily="18" charset="0"/>
                <a:cs typeface="Times New Roman" panose="02020603050405020304" pitchFamily="18" charset="0"/>
              </a:rPr>
              <a:t>For the </a:t>
            </a:r>
            <a:r>
              <a:rPr lang="en-US" sz="3200" cap="small" dirty="0">
                <a:latin typeface="Times New Roman" panose="02020603050405020304" pitchFamily="18" charset="0"/>
                <a:cs typeface="Times New Roman" panose="02020603050405020304" pitchFamily="18" charset="0"/>
              </a:rPr>
              <a:t>Lord</a:t>
            </a:r>
            <a:r>
              <a:rPr lang="en-US" sz="3200" dirty="0">
                <a:latin typeface="Times New Roman" panose="02020603050405020304" pitchFamily="18" charset="0"/>
                <a:cs typeface="Times New Roman" panose="02020603050405020304" pitchFamily="18" charset="0"/>
              </a:rPr>
              <a:t> is our </a:t>
            </a:r>
            <a:r>
              <a:rPr lang="en-US" sz="3200" b="1" dirty="0">
                <a:latin typeface="Times New Roman" panose="02020603050405020304" pitchFamily="18" charset="0"/>
                <a:cs typeface="Times New Roman" panose="02020603050405020304" pitchFamily="18" charset="0"/>
              </a:rPr>
              <a:t>judge, </a:t>
            </a:r>
            <a:r>
              <a:rPr lang="en-US" sz="3200" dirty="0">
                <a:latin typeface="Times New Roman" panose="02020603050405020304" pitchFamily="18" charset="0"/>
                <a:cs typeface="Times New Roman" panose="02020603050405020304" pitchFamily="18" charset="0"/>
              </a:rPr>
              <a:t>The </a:t>
            </a:r>
            <a:r>
              <a:rPr lang="en-US" sz="3200" cap="small" dirty="0">
                <a:latin typeface="Times New Roman" panose="02020603050405020304" pitchFamily="18" charset="0"/>
                <a:cs typeface="Times New Roman" panose="02020603050405020304" pitchFamily="18" charset="0"/>
              </a:rPr>
              <a:t>Lord</a:t>
            </a:r>
            <a:r>
              <a:rPr lang="en-US" sz="3200" dirty="0">
                <a:latin typeface="Times New Roman" panose="02020603050405020304" pitchFamily="18" charset="0"/>
                <a:cs typeface="Times New Roman" panose="02020603050405020304" pitchFamily="18" charset="0"/>
              </a:rPr>
              <a:t> is our </a:t>
            </a:r>
            <a:r>
              <a:rPr lang="en-US" sz="3200" b="1" dirty="0">
                <a:latin typeface="Times New Roman" panose="02020603050405020304" pitchFamily="18" charset="0"/>
                <a:cs typeface="Times New Roman" panose="02020603050405020304" pitchFamily="18" charset="0"/>
              </a:rPr>
              <a:t>lawgiver, </a:t>
            </a:r>
            <a:r>
              <a:rPr lang="en-US" sz="3200" dirty="0">
                <a:latin typeface="Times New Roman" panose="02020603050405020304" pitchFamily="18" charset="0"/>
                <a:cs typeface="Times New Roman" panose="02020603050405020304" pitchFamily="18" charset="0"/>
              </a:rPr>
              <a:t>The </a:t>
            </a:r>
            <a:r>
              <a:rPr lang="en-US" sz="3200" cap="small" dirty="0">
                <a:latin typeface="Times New Roman" panose="02020603050405020304" pitchFamily="18" charset="0"/>
                <a:cs typeface="Times New Roman" panose="02020603050405020304" pitchFamily="18" charset="0"/>
              </a:rPr>
              <a:t>Lord</a:t>
            </a:r>
            <a:r>
              <a:rPr lang="en-US" sz="3200" dirty="0">
                <a:latin typeface="Times New Roman" panose="02020603050405020304" pitchFamily="18" charset="0"/>
                <a:cs typeface="Times New Roman" panose="02020603050405020304" pitchFamily="18" charset="0"/>
              </a:rPr>
              <a:t> is our </a:t>
            </a:r>
            <a:r>
              <a:rPr lang="en-US" sz="3200" b="1" dirty="0">
                <a:latin typeface="Times New Roman" panose="02020603050405020304" pitchFamily="18" charset="0"/>
                <a:cs typeface="Times New Roman" panose="02020603050405020304" pitchFamily="18" charset="0"/>
              </a:rPr>
              <a:t>king; </a:t>
            </a:r>
            <a:r>
              <a:rPr lang="en-US" sz="3200" dirty="0">
                <a:latin typeface="Times New Roman" panose="02020603050405020304" pitchFamily="18" charset="0"/>
                <a:cs typeface="Times New Roman" panose="02020603050405020304" pitchFamily="18" charset="0"/>
              </a:rPr>
              <a:t>(emphasis supplied)</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He will save us—</a:t>
            </a:r>
          </a:p>
          <a:p>
            <a:pPr lvl="2"/>
            <a:r>
              <a:rPr lang="en-US" sz="3200" dirty="0">
                <a:latin typeface="Times New Roman" panose="02020603050405020304" pitchFamily="18" charset="0"/>
                <a:cs typeface="Times New Roman" panose="02020603050405020304" pitchFamily="18" charset="0"/>
              </a:rPr>
              <a:t>Judge (judicial); lawgiver (legislative); king (executive).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694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istral" panose="03090702030407020403" pitchFamily="66" charset="0"/>
              </a:rPr>
              <a:t>Fun Facts on American History</a:t>
            </a:r>
            <a:br>
              <a:rPr lang="en-US" dirty="0">
                <a:latin typeface="Mistral" panose="03090702030407020403" pitchFamily="66" charset="0"/>
              </a:rPr>
            </a:br>
            <a:r>
              <a:rPr lang="en-US" dirty="0">
                <a:latin typeface="Mistral" panose="03090702030407020403" pitchFamily="66" charset="0"/>
              </a:rPr>
              <a:t>-Our Form of Government was inspired by Scripture</a:t>
            </a:r>
            <a:endParaRPr lang="en-US" dirty="0"/>
          </a:p>
        </p:txBody>
      </p:sp>
      <p:sp>
        <p:nvSpPr>
          <p:cNvPr id="3" name="Content Placeholder 2"/>
          <p:cNvSpPr>
            <a:spLocks noGrp="1"/>
          </p:cNvSpPr>
          <p:nvPr>
            <p:ph idx="1"/>
          </p:nvPr>
        </p:nvSpPr>
        <p:spPr/>
        <p:txBody>
          <a:bodyPr>
            <a:noAutofit/>
          </a:bodyPr>
          <a:lstStyle/>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Separation of Powers:</a:t>
            </a:r>
          </a:p>
          <a:p>
            <a:pPr lvl="1"/>
            <a:r>
              <a:rPr lang="en-US" sz="3200" dirty="0">
                <a:latin typeface="Times New Roman" panose="02020603050405020304" pitchFamily="18" charset="0"/>
                <a:cs typeface="Times New Roman" panose="02020603050405020304" pitchFamily="18" charset="0"/>
              </a:rPr>
              <a:t>Jeremiah 17:9 (NASB):</a:t>
            </a:r>
          </a:p>
          <a:p>
            <a:pPr lvl="1"/>
            <a:r>
              <a:rPr lang="en-US" sz="3200" dirty="0">
                <a:latin typeface="Times New Roman" panose="02020603050405020304" pitchFamily="18" charset="0"/>
                <a:cs typeface="Times New Roman" panose="02020603050405020304" pitchFamily="18" charset="0"/>
              </a:rPr>
              <a:t>“The heart is more deceitful than all else And is desperately sick; Who can understand it?</a:t>
            </a:r>
          </a:p>
          <a:p>
            <a:pPr lvl="2"/>
            <a:r>
              <a:rPr lang="en-US" sz="3200" dirty="0">
                <a:latin typeface="Times New Roman" panose="02020603050405020304" pitchFamily="18" charset="0"/>
                <a:cs typeface="Times New Roman" panose="02020603050405020304" pitchFamily="18" charset="0"/>
              </a:rPr>
              <a:t>The founders wanted each branch to keep each other accountable because to much power wielded to the wrong person/branch can lead to disaster.  The heart is deceitful.</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063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596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57A6B15-7EC8-57A0-2944-BB6F6981A338}"/>
              </a:ext>
            </a:extLst>
          </p:cNvPr>
          <p:cNvSpPr txBox="1"/>
          <p:nvPr/>
        </p:nvSpPr>
        <p:spPr>
          <a:xfrm>
            <a:off x="1838960" y="484555"/>
            <a:ext cx="9448800" cy="769441"/>
          </a:xfrm>
          <a:prstGeom prst="rect">
            <a:avLst/>
          </a:prstGeom>
          <a:noFill/>
        </p:spPr>
        <p:txBody>
          <a:bodyPr wrap="square">
            <a:spAutoFit/>
          </a:bodyPr>
          <a:lstStyle/>
          <a:p>
            <a:r>
              <a:rPr lang="en-US" sz="4400" dirty="0">
                <a:solidFill>
                  <a:schemeClr val="bg1"/>
                </a:solidFill>
                <a:latin typeface="Mistral" panose="03090702030407020403" pitchFamily="66" charset="0"/>
              </a:rPr>
              <a:t>Truth Behind Separation of Church and State</a:t>
            </a:r>
            <a:endParaRPr lang="en-US" sz="4400" dirty="0">
              <a:solidFill>
                <a:schemeClr val="bg1"/>
              </a:solidFill>
            </a:endParaRPr>
          </a:p>
        </p:txBody>
      </p:sp>
      <p:sp>
        <p:nvSpPr>
          <p:cNvPr id="14" name="TextBox 13">
            <a:extLst>
              <a:ext uri="{FF2B5EF4-FFF2-40B4-BE49-F238E27FC236}">
                <a16:creationId xmlns:a16="http://schemas.microsoft.com/office/drawing/2014/main" id="{BB875FB9-DAB3-D82D-1D3C-1FD202CCAF34}"/>
              </a:ext>
            </a:extLst>
          </p:cNvPr>
          <p:cNvSpPr txBox="1"/>
          <p:nvPr/>
        </p:nvSpPr>
        <p:spPr>
          <a:xfrm>
            <a:off x="3945097" y="1354057"/>
            <a:ext cx="7975600" cy="5115568"/>
          </a:xfrm>
          <a:prstGeom prst="rect">
            <a:avLst/>
          </a:prstGeom>
          <a:noFill/>
        </p:spPr>
        <p:txBody>
          <a:bodyPr wrap="square">
            <a:spAutoFit/>
          </a:bodyPr>
          <a:lstStyle/>
          <a:p>
            <a:pPr marL="0" marR="0">
              <a:lnSpc>
                <a:spcPct val="107000"/>
              </a:lnSpc>
              <a:spcBef>
                <a:spcPts val="0"/>
              </a:spcBef>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his has grossly been taken out of context since 1947</a:t>
            </a:r>
          </a:p>
          <a:p>
            <a:pPr marL="0" marR="0">
              <a:lnSpc>
                <a:spcPct val="107000"/>
              </a:lnSpc>
              <a:spcBef>
                <a:spcPts val="0"/>
              </a:spcBef>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-There is a healthy separation of Church and State (w</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 did God say to take care of the poor? The Church and the individual; not the government)</a:t>
            </a:r>
          </a:p>
          <a:p>
            <a:pPr marL="457200" marR="0">
              <a:lnSpc>
                <a:spcPct val="107000"/>
              </a:lnSpc>
              <a:spcBef>
                <a:spcPts val="0"/>
              </a:spcBef>
              <a:spcAft>
                <a:spcPts val="8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-this has been taken so out of context that folks feel like they can’t pray in public if they are a representative?</a:t>
            </a:r>
          </a:p>
          <a:p>
            <a:pPr marL="457200" marR="0">
              <a:lnSpc>
                <a:spcPct val="107000"/>
              </a:lnSpc>
              <a:spcBef>
                <a:spcPts val="0"/>
              </a:spcBef>
              <a:spcAft>
                <a:spcPts val="8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-this was a private letter between Danbury Baptist Church and Thomas Jefferson.  In 1801, Danbury Baptist wrote Jefferson a letter saying they were concerned the State would take over the Church, and Jefferson replied back on January 1</a:t>
            </a:r>
            <a:r>
              <a:rPr lang="en-US" sz="24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1802, that there would be a “separation of Church and State.”</a:t>
            </a:r>
          </a:p>
        </p:txBody>
      </p:sp>
    </p:spTree>
    <p:extLst>
      <p:ext uri="{BB962C8B-B14F-4D97-AF65-F5344CB8AC3E}">
        <p14:creationId xmlns:p14="http://schemas.microsoft.com/office/powerpoint/2010/main" val="2339031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2B2579-3A96-F9A6-090A-A0CD675534D3}"/>
              </a:ext>
            </a:extLst>
          </p:cNvPr>
          <p:cNvSpPr txBox="1"/>
          <p:nvPr/>
        </p:nvSpPr>
        <p:spPr>
          <a:xfrm>
            <a:off x="3230880" y="1432560"/>
            <a:ext cx="8768080" cy="4427815"/>
          </a:xfrm>
          <a:prstGeom prst="rect">
            <a:avLst/>
          </a:prstGeom>
          <a:noFill/>
        </p:spPr>
        <p:txBody>
          <a:bodyPr wrap="square" rtlCol="0">
            <a:spAutoFit/>
          </a:bodyPr>
          <a:lstStyle/>
          <a:p>
            <a:pPr marL="914400" marR="0">
              <a:lnSpc>
                <a:spcPct val="107000"/>
              </a:lnSpc>
              <a:spcBef>
                <a:spcPts val="0"/>
              </a:spcBef>
              <a:spcAft>
                <a:spcPts val="8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-Jefferson’s intent was that the State would not establish a state religion (a theocracy) and part of the reason of the separation with Great Britain</a:t>
            </a:r>
          </a:p>
          <a:p>
            <a:pPr marL="914400" marR="0">
              <a:lnSpc>
                <a:spcPct val="107000"/>
              </a:lnSpc>
              <a:spcBef>
                <a:spcPts val="0"/>
              </a:spcBef>
              <a:spcAft>
                <a:spcPts val="8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-Where did Jefferson go two days after authoring the letter? Church on Capitol Hill</a:t>
            </a:r>
          </a:p>
          <a:p>
            <a:pPr marL="1371600" marR="0">
              <a:lnSpc>
                <a:spcPct val="107000"/>
              </a:lnSpc>
              <a:spcBef>
                <a:spcPts val="0"/>
              </a:spcBef>
              <a:spcAft>
                <a:spcPts val="8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-Capitol Hill used to have the largest Church services in American history</a:t>
            </a:r>
          </a:p>
          <a:p>
            <a:pPr marL="914400" marR="0">
              <a:lnSpc>
                <a:spcPct val="107000"/>
              </a:lnSpc>
              <a:spcBef>
                <a:spcPts val="0"/>
              </a:spcBef>
              <a:spcAft>
                <a:spcPts val="8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-Separation of Church and state weren’t found in legislative intent or the First </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mendment</a:t>
            </a:r>
          </a:p>
          <a:p>
            <a:pPr marL="914400" marR="0">
              <a:lnSpc>
                <a:spcPct val="107000"/>
              </a:lnSpc>
              <a:spcBef>
                <a:spcPts val="0"/>
              </a:spcBef>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-The First Amendment was drafted by a Pastor!!!!!</a:t>
            </a: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E57A6B15-7EC8-57A0-2944-BB6F6981A338}"/>
              </a:ext>
            </a:extLst>
          </p:cNvPr>
          <p:cNvSpPr txBox="1"/>
          <p:nvPr/>
        </p:nvSpPr>
        <p:spPr>
          <a:xfrm>
            <a:off x="1838960" y="484555"/>
            <a:ext cx="9448800" cy="769441"/>
          </a:xfrm>
          <a:prstGeom prst="rect">
            <a:avLst/>
          </a:prstGeom>
          <a:noFill/>
        </p:spPr>
        <p:txBody>
          <a:bodyPr wrap="square">
            <a:spAutoFit/>
          </a:bodyPr>
          <a:lstStyle/>
          <a:p>
            <a:r>
              <a:rPr lang="en-US" sz="4400" dirty="0">
                <a:solidFill>
                  <a:schemeClr val="bg1"/>
                </a:solidFill>
                <a:latin typeface="Mistral" panose="03090702030407020403" pitchFamily="66" charset="0"/>
              </a:rPr>
              <a:t>Truth Behind Separation of Church and State</a:t>
            </a:r>
            <a:endParaRPr lang="en-US" sz="4400" dirty="0">
              <a:solidFill>
                <a:schemeClr val="bg1"/>
              </a:solidFill>
            </a:endParaRPr>
          </a:p>
        </p:txBody>
      </p:sp>
    </p:spTree>
    <p:extLst>
      <p:ext uri="{BB962C8B-B14F-4D97-AF65-F5344CB8AC3E}">
        <p14:creationId xmlns:p14="http://schemas.microsoft.com/office/powerpoint/2010/main" val="122997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604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2B2579-3A96-F9A6-090A-A0CD675534D3}"/>
              </a:ext>
            </a:extLst>
          </p:cNvPr>
          <p:cNvSpPr txBox="1"/>
          <p:nvPr/>
        </p:nvSpPr>
        <p:spPr>
          <a:xfrm>
            <a:off x="2519680" y="2234333"/>
            <a:ext cx="8768080" cy="3242298"/>
          </a:xfrm>
          <a:prstGeom prst="rect">
            <a:avLst/>
          </a:prstGeom>
          <a:noFill/>
        </p:spPr>
        <p:txBody>
          <a:bodyPr wrap="square" rtlCol="0">
            <a:spAutoFit/>
          </a:bodyPr>
          <a:lstStyle/>
          <a:p>
            <a:pPr marL="0" marR="0">
              <a:lnSpc>
                <a:spcPct val="107000"/>
              </a:lnSpc>
              <a:spcBef>
                <a:spcPts val="0"/>
              </a:spcBef>
              <a:spcAft>
                <a:spcPts val="8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-Jefferson actually helped fund Bible Societies</a:t>
            </a:r>
          </a:p>
          <a:p>
            <a:pPr marL="0" marR="0">
              <a:lnSpc>
                <a:spcPct val="107000"/>
              </a:lnSpc>
              <a:spcBef>
                <a:spcPts val="0"/>
              </a:spcBef>
              <a:spcAft>
                <a:spcPts val="8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-Jefferson drafted two Bibles.  One was actually printed by 			Congress.</a:t>
            </a:r>
          </a:p>
          <a:p>
            <a:pPr marL="0" marR="0">
              <a:lnSpc>
                <a:spcPct val="107000"/>
              </a:lnSpc>
              <a:spcBef>
                <a:spcPts val="0"/>
              </a:spcBef>
              <a:spcAft>
                <a:spcPts val="8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-Why did Jefferson have a Koran? The Barbarian Wars</a:t>
            </a:r>
          </a:p>
          <a:p>
            <a:pPr marL="1371600" marR="0">
              <a:lnSpc>
                <a:spcPct val="107000"/>
              </a:lnSpc>
              <a:spcBef>
                <a:spcPts val="0"/>
              </a:spcBef>
              <a:spcAft>
                <a:spcPts val="8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 was not a Muslim sympathizer as we were funding terrorism.</a:t>
            </a:r>
          </a:p>
          <a:p>
            <a:pPr marL="1371600" marR="0">
              <a:lnSpc>
                <a:spcPct val="107000"/>
              </a:lnSpc>
              <a:spcBef>
                <a:spcPts val="0"/>
              </a:spcBef>
              <a:spcAft>
                <a:spcPts val="8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-9.11.2001 is not our first war on terror – FYI. 		</a:t>
            </a:r>
          </a:p>
        </p:txBody>
      </p:sp>
      <p:sp>
        <p:nvSpPr>
          <p:cNvPr id="9" name="TextBox 8">
            <a:extLst>
              <a:ext uri="{FF2B5EF4-FFF2-40B4-BE49-F238E27FC236}">
                <a16:creationId xmlns:a16="http://schemas.microsoft.com/office/drawing/2014/main" id="{E57A6B15-7EC8-57A0-2944-BB6F6981A338}"/>
              </a:ext>
            </a:extLst>
          </p:cNvPr>
          <p:cNvSpPr txBox="1"/>
          <p:nvPr/>
        </p:nvSpPr>
        <p:spPr>
          <a:xfrm>
            <a:off x="1838960" y="484555"/>
            <a:ext cx="9448800" cy="769441"/>
          </a:xfrm>
          <a:prstGeom prst="rect">
            <a:avLst/>
          </a:prstGeom>
          <a:noFill/>
        </p:spPr>
        <p:txBody>
          <a:bodyPr wrap="square">
            <a:spAutoFit/>
          </a:bodyPr>
          <a:lstStyle/>
          <a:p>
            <a:r>
              <a:rPr lang="en-US" sz="4400" dirty="0">
                <a:solidFill>
                  <a:schemeClr val="bg1"/>
                </a:solidFill>
                <a:latin typeface="Mistral" panose="03090702030407020403" pitchFamily="66" charset="0"/>
              </a:rPr>
              <a:t>Truth Behind Separation of Church and State</a:t>
            </a:r>
            <a:endParaRPr lang="en-US" sz="4400" dirty="0">
              <a:solidFill>
                <a:schemeClr val="bg1"/>
              </a:solidFill>
            </a:endParaRPr>
          </a:p>
        </p:txBody>
      </p:sp>
    </p:spTree>
    <p:extLst>
      <p:ext uri="{BB962C8B-B14F-4D97-AF65-F5344CB8AC3E}">
        <p14:creationId xmlns:p14="http://schemas.microsoft.com/office/powerpoint/2010/main" val="1941289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009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2890520" y="792480"/>
            <a:ext cx="6410960" cy="985520"/>
          </a:xfrm>
          <a:solidFill>
            <a:schemeClr val="tx1"/>
          </a:solidFill>
        </p:spPr>
        <p:txBody>
          <a:bodyPr>
            <a:noAutofit/>
          </a:bodyPr>
          <a:lstStyle/>
          <a:p>
            <a:pPr marL="0" indent="0">
              <a:buNone/>
            </a:pPr>
            <a:r>
              <a:rPr lang="en-US" sz="4000" dirty="0">
                <a:solidFill>
                  <a:schemeClr val="bg1"/>
                </a:solidFill>
                <a:latin typeface="Times New Roman" panose="02020603050405020304" pitchFamily="18" charset="0"/>
                <a:cs typeface="Times New Roman" panose="02020603050405020304" pitchFamily="18" charset="0"/>
              </a:rPr>
              <a:t>Where do we go from here?</a:t>
            </a:r>
          </a:p>
        </p:txBody>
      </p:sp>
    </p:spTree>
    <p:extLst>
      <p:ext uri="{BB962C8B-B14F-4D97-AF65-F5344CB8AC3E}">
        <p14:creationId xmlns:p14="http://schemas.microsoft.com/office/powerpoint/2010/main" val="27939909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2890520" y="792480"/>
            <a:ext cx="6410960" cy="985520"/>
          </a:xfrm>
          <a:noFill/>
        </p:spPr>
        <p:txBody>
          <a:bodyPr>
            <a:noAutofit/>
          </a:bodyPr>
          <a:lstStyle/>
          <a:p>
            <a:pPr marL="0" indent="0">
              <a:buNone/>
            </a:pPr>
            <a:r>
              <a:rPr lang="en-US" sz="4000" dirty="0">
                <a:latin typeface="Times New Roman" panose="02020603050405020304" pitchFamily="18" charset="0"/>
                <a:cs typeface="Times New Roman" panose="02020603050405020304" pitchFamily="18" charset="0"/>
              </a:rPr>
              <a:t>Where do we go from here?</a:t>
            </a:r>
          </a:p>
        </p:txBody>
      </p:sp>
      <p:pic>
        <p:nvPicPr>
          <p:cNvPr id="6" name="Picture 5">
            <a:extLst>
              <a:ext uri="{FF2B5EF4-FFF2-40B4-BE49-F238E27FC236}">
                <a16:creationId xmlns:a16="http://schemas.microsoft.com/office/drawing/2014/main" id="{87E94777-1E75-607E-FFB9-C5C8D421C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 y="2413000"/>
            <a:ext cx="4531360" cy="3291840"/>
          </a:xfrm>
          <a:prstGeom prst="rect">
            <a:avLst/>
          </a:prstGeom>
        </p:spPr>
      </p:pic>
      <p:sp>
        <p:nvSpPr>
          <p:cNvPr id="8" name="TextBox 7">
            <a:extLst>
              <a:ext uri="{FF2B5EF4-FFF2-40B4-BE49-F238E27FC236}">
                <a16:creationId xmlns:a16="http://schemas.microsoft.com/office/drawing/2014/main" id="{12D7E9AB-D70F-862D-EA4D-55399566C0C8}"/>
              </a:ext>
            </a:extLst>
          </p:cNvPr>
          <p:cNvSpPr txBox="1"/>
          <p:nvPr/>
        </p:nvSpPr>
        <p:spPr>
          <a:xfrm>
            <a:off x="5232400" y="2246541"/>
            <a:ext cx="6096000" cy="4154984"/>
          </a:xfrm>
          <a:prstGeom prst="rect">
            <a:avLst/>
          </a:prstGeom>
          <a:noFill/>
        </p:spPr>
        <p:txBody>
          <a:bodyPr wrap="square">
            <a:spAutoFit/>
          </a:bodyPr>
          <a:lstStyle/>
          <a:p>
            <a:pPr marL="0" indent="0">
              <a:buNone/>
            </a:pPr>
            <a:r>
              <a:rPr lang="en-US" sz="2400" dirty="0">
                <a:latin typeface="Times New Roman" panose="02020603050405020304" pitchFamily="18" charset="0"/>
                <a:cs typeface="Times New Roman" panose="02020603050405020304" pitchFamily="18" charset="0"/>
              </a:rPr>
              <a:t>-Continue to be salt and light (America changed when we introduced The Sinner’s Prayer).</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-Fear God more than Man (Proverbs 1:7).</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-Continue to influence your sphere (Jesus spoke to the crowds, but influenced the twelve).</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-Fight the local battles.  In the American Revolutionary War, battles were fought locally.</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879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2890520" y="792480"/>
            <a:ext cx="6410960" cy="985520"/>
          </a:xfrm>
          <a:noFill/>
        </p:spPr>
        <p:txBody>
          <a:bodyPr>
            <a:noAutofit/>
          </a:bodyPr>
          <a:lstStyle/>
          <a:p>
            <a:pPr marL="0" indent="0">
              <a:buNone/>
            </a:pPr>
            <a:r>
              <a:rPr lang="en-US" sz="4000" dirty="0">
                <a:latin typeface="Times New Roman" panose="02020603050405020304" pitchFamily="18" charset="0"/>
                <a:cs typeface="Times New Roman" panose="02020603050405020304" pitchFamily="18" charset="0"/>
              </a:rPr>
              <a:t>Where do we go from here?</a:t>
            </a:r>
          </a:p>
        </p:txBody>
      </p:sp>
      <p:pic>
        <p:nvPicPr>
          <p:cNvPr id="6" name="Picture 5">
            <a:extLst>
              <a:ext uri="{FF2B5EF4-FFF2-40B4-BE49-F238E27FC236}">
                <a16:creationId xmlns:a16="http://schemas.microsoft.com/office/drawing/2014/main" id="{87E94777-1E75-607E-FFB9-C5C8D421C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 y="2413000"/>
            <a:ext cx="4531360" cy="3291840"/>
          </a:xfrm>
          <a:prstGeom prst="rect">
            <a:avLst/>
          </a:prstGeom>
        </p:spPr>
      </p:pic>
      <p:sp>
        <p:nvSpPr>
          <p:cNvPr id="8" name="TextBox 7">
            <a:extLst>
              <a:ext uri="{FF2B5EF4-FFF2-40B4-BE49-F238E27FC236}">
                <a16:creationId xmlns:a16="http://schemas.microsoft.com/office/drawing/2014/main" id="{12D7E9AB-D70F-862D-EA4D-55399566C0C8}"/>
              </a:ext>
            </a:extLst>
          </p:cNvPr>
          <p:cNvSpPr txBox="1"/>
          <p:nvPr/>
        </p:nvSpPr>
        <p:spPr>
          <a:xfrm>
            <a:off x="5273040" y="1778000"/>
            <a:ext cx="6096000" cy="4893647"/>
          </a:xfrm>
          <a:prstGeom prst="rect">
            <a:avLst/>
          </a:prstGeom>
          <a:noFill/>
        </p:spPr>
        <p:txBody>
          <a:bodyPr wrap="square">
            <a:spAutoFit/>
          </a:bodyPr>
          <a:lstStyle/>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-Get in to your Bible. The Bible was a founding document. In order to understand how our homes, workplaces, and society should run, we need to understand the Bible; therefore, READ IT!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-Surround yourself with great people.</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-Understand that God has His time line of prophecy.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841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2890520" y="792480"/>
            <a:ext cx="6410960" cy="985520"/>
          </a:xfrm>
          <a:noFill/>
        </p:spPr>
        <p:txBody>
          <a:bodyPr>
            <a:noAutofit/>
          </a:bodyPr>
          <a:lstStyle/>
          <a:p>
            <a:pPr marL="0" indent="0">
              <a:buNone/>
            </a:pPr>
            <a:r>
              <a:rPr lang="en-US" sz="4000" dirty="0">
                <a:latin typeface="Times New Roman" panose="02020603050405020304" pitchFamily="18" charset="0"/>
                <a:cs typeface="Times New Roman" panose="02020603050405020304" pitchFamily="18" charset="0"/>
              </a:rPr>
              <a:t>Where do we go from here?</a:t>
            </a:r>
          </a:p>
        </p:txBody>
      </p:sp>
      <p:pic>
        <p:nvPicPr>
          <p:cNvPr id="6" name="Picture 5">
            <a:extLst>
              <a:ext uri="{FF2B5EF4-FFF2-40B4-BE49-F238E27FC236}">
                <a16:creationId xmlns:a16="http://schemas.microsoft.com/office/drawing/2014/main" id="{87E94777-1E75-607E-FFB9-C5C8D421C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 y="2413000"/>
            <a:ext cx="4531360" cy="3291840"/>
          </a:xfrm>
          <a:prstGeom prst="rect">
            <a:avLst/>
          </a:prstGeom>
        </p:spPr>
      </p:pic>
      <p:sp>
        <p:nvSpPr>
          <p:cNvPr id="8" name="TextBox 7">
            <a:extLst>
              <a:ext uri="{FF2B5EF4-FFF2-40B4-BE49-F238E27FC236}">
                <a16:creationId xmlns:a16="http://schemas.microsoft.com/office/drawing/2014/main" id="{12D7E9AB-D70F-862D-EA4D-55399566C0C8}"/>
              </a:ext>
            </a:extLst>
          </p:cNvPr>
          <p:cNvSpPr txBox="1"/>
          <p:nvPr/>
        </p:nvSpPr>
        <p:spPr>
          <a:xfrm>
            <a:off x="5311140" y="1058098"/>
            <a:ext cx="6096000" cy="6001643"/>
          </a:xfrm>
          <a:prstGeom prst="rect">
            <a:avLst/>
          </a:prstGeom>
          <a:noFill/>
        </p:spPr>
        <p:txBody>
          <a:bodyPr wrap="square">
            <a:spAutoFit/>
          </a:bodyPr>
          <a:lstStyle/>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-Get ready. for persecution.  Every day our culture is a modern day Rome, our government is turning in to Nero, and we better be ready to give an account.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-Where do you think we got the Ichthys?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-Stand up for your rights and quit letting the Bible be used against you.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 proper view of Romans 13.</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-Quit rendering unto Caesar the things that are God’s. In America, who is Caesar?  </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441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buNone/>
            </a:pPr>
            <a:r>
              <a:rPr lang="en-US" sz="4000" dirty="0">
                <a:latin typeface="Times New Roman" panose="02020603050405020304" pitchFamily="18" charset="0"/>
                <a:cs typeface="Times New Roman" panose="02020603050405020304" pitchFamily="18" charset="0"/>
              </a:rPr>
              <a:t>Where do we go from here? Preparing for Persecution</a:t>
            </a:r>
          </a:p>
        </p:txBody>
      </p:sp>
      <p:sp>
        <p:nvSpPr>
          <p:cNvPr id="8" name="TextBox 7">
            <a:extLst>
              <a:ext uri="{FF2B5EF4-FFF2-40B4-BE49-F238E27FC236}">
                <a16:creationId xmlns:a16="http://schemas.microsoft.com/office/drawing/2014/main" id="{12D7E9AB-D70F-862D-EA4D-55399566C0C8}"/>
              </a:ext>
            </a:extLst>
          </p:cNvPr>
          <p:cNvSpPr txBox="1"/>
          <p:nvPr/>
        </p:nvSpPr>
        <p:spPr>
          <a:xfrm>
            <a:off x="3667760" y="1179810"/>
            <a:ext cx="7987665" cy="5509200"/>
          </a:xfrm>
          <a:prstGeom prst="rect">
            <a:avLst/>
          </a:prstGeom>
          <a:noFill/>
        </p:spPr>
        <p:txBody>
          <a:bodyPr wrap="square">
            <a:spAutoFit/>
          </a:bodyPr>
          <a:lstStyle/>
          <a:p>
            <a:pPr marL="0" indent="0">
              <a:buNone/>
            </a:pPr>
            <a:endParaRPr lang="en-US" sz="2200" dirty="0">
              <a:latin typeface="Times New Roman" panose="02020603050405020304" pitchFamily="18" charset="0"/>
              <a:cs typeface="Times New Roman" panose="02020603050405020304" pitchFamily="18" charset="0"/>
            </a:endParaRPr>
          </a:p>
          <a:p>
            <a:pPr algn="l"/>
            <a:r>
              <a:rPr lang="en-US" sz="2200" b="0" i="0" dirty="0">
                <a:solidFill>
                  <a:srgbClr val="0C1527"/>
                </a:solidFill>
                <a:effectLst/>
                <a:latin typeface="Times New Roman" panose="02020603050405020304" pitchFamily="18" charset="0"/>
                <a:cs typeface="Times New Roman" panose="02020603050405020304" pitchFamily="18" charset="0"/>
              </a:rPr>
              <a:t>In October 2016, pastor Andrew Brunson was falsely accused of terrorism and held for two years in Turkish prisons. Following a worldwide prayer movement and significant political pressure from the U.S. government, he was released in October 2018. Since then, Andrew has felt an urgency for Christians in the West to prepare for a coming wave of hostility.</a:t>
            </a:r>
          </a:p>
          <a:p>
            <a:pPr algn="l"/>
            <a:endParaRPr lang="en-US" sz="2200" b="0" i="0" dirty="0">
              <a:solidFill>
                <a:srgbClr val="0C1527"/>
              </a:solidFill>
              <a:effectLst/>
              <a:latin typeface="Times New Roman" panose="02020603050405020304" pitchFamily="18" charset="0"/>
              <a:cs typeface="Times New Roman" panose="02020603050405020304" pitchFamily="18" charset="0"/>
            </a:endParaRPr>
          </a:p>
          <a:p>
            <a:pPr algn="l"/>
            <a:r>
              <a:rPr lang="en-US" sz="2200" b="0" i="0" dirty="0">
                <a:solidFill>
                  <a:srgbClr val="0C1527"/>
                </a:solidFill>
                <a:effectLst/>
                <a:latin typeface="Times New Roman" panose="02020603050405020304" pitchFamily="18" charset="0"/>
                <a:cs typeface="Times New Roman" panose="02020603050405020304" pitchFamily="18" charset="0"/>
              </a:rPr>
              <a:t>During the first year Andrew broke under the pressure. God began to rebuild him. In this eight-part series he shares some of the important things he learned in prison that helped him to stand faithful.</a:t>
            </a:r>
          </a:p>
          <a:p>
            <a:pPr algn="l"/>
            <a:endParaRPr lang="en-US" sz="2200" dirty="0">
              <a:solidFill>
                <a:srgbClr val="0C1527"/>
              </a:solidFill>
              <a:latin typeface="Times New Roman" panose="02020603050405020304" pitchFamily="18" charset="0"/>
              <a:cs typeface="Times New Roman" panose="02020603050405020304" pitchFamily="18" charset="0"/>
            </a:endParaRPr>
          </a:p>
          <a:p>
            <a:pPr algn="l"/>
            <a:r>
              <a:rPr lang="en-US" sz="2200" b="0" i="0" dirty="0">
                <a:solidFill>
                  <a:srgbClr val="0C1527"/>
                </a:solidFill>
                <a:effectLst/>
                <a:latin typeface="Times New Roman" panose="02020603050405020304" pitchFamily="18" charset="0"/>
                <a:cs typeface="Times New Roman" panose="02020603050405020304" pitchFamily="18" charset="0"/>
              </a:rPr>
              <a:t>The above paragraph was taken word-for-word verbatim from the Family Research Council’s website.</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hlinkClick r:id="rId2"/>
              </a:rPr>
              <a:t>www.frc.org/preparetostand</a:t>
            </a:r>
            <a:r>
              <a:rPr lang="en-US" sz="2200" dirty="0">
                <a:latin typeface="Times New Roman" panose="02020603050405020304" pitchFamily="18" charset="0"/>
                <a:cs typeface="Times New Roman" panose="02020603050405020304" pitchFamily="18" charset="0"/>
              </a:rPr>
              <a:t> </a:t>
            </a:r>
          </a:p>
        </p:txBody>
      </p:sp>
      <p:pic>
        <p:nvPicPr>
          <p:cNvPr id="7" name="Picture 6">
            <a:extLst>
              <a:ext uri="{FF2B5EF4-FFF2-40B4-BE49-F238E27FC236}">
                <a16:creationId xmlns:a16="http://schemas.microsoft.com/office/drawing/2014/main" id="{D26AB04C-545F-B076-2233-520428B0E1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575" y="1953007"/>
            <a:ext cx="2754884" cy="3430458"/>
          </a:xfrm>
          <a:prstGeom prst="rect">
            <a:avLst/>
          </a:prstGeom>
        </p:spPr>
      </p:pic>
    </p:spTree>
    <p:extLst>
      <p:ext uri="{BB962C8B-B14F-4D97-AF65-F5344CB8AC3E}">
        <p14:creationId xmlns:p14="http://schemas.microsoft.com/office/powerpoint/2010/main" val="2784796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C3901-00FD-AFC7-A8BF-D156AE66424E}"/>
              </a:ext>
            </a:extLst>
          </p:cNvPr>
          <p:cNvSpPr>
            <a:spLocks noGrp="1"/>
          </p:cNvSpPr>
          <p:nvPr>
            <p:ph idx="1"/>
          </p:nvPr>
        </p:nvSpPr>
        <p:spPr>
          <a:xfrm>
            <a:off x="5829300" y="1733549"/>
            <a:ext cx="5353050" cy="3700463"/>
          </a:xfrm>
        </p:spPr>
        <p:txBody>
          <a:bodyPr/>
          <a:lstStyle/>
          <a:p>
            <a:pPr marL="0" indent="0">
              <a:buNone/>
            </a:pPr>
            <a:r>
              <a:rPr lang="en-US" b="0" i="0" dirty="0">
                <a:effectLst/>
                <a:latin typeface="Times New Roman" panose="02020603050405020304" pitchFamily="18" charset="0"/>
                <a:cs typeface="Times New Roman" panose="02020603050405020304" pitchFamily="18" charset="0"/>
              </a:rPr>
              <a:t>“Silence in the face of evil is itself evil: God will not hold us guiltless. Not to speak is to speak. Not to act is to act.”</a:t>
            </a:r>
          </a:p>
          <a:p>
            <a:pPr marL="0" indent="0">
              <a:buNone/>
            </a:pPr>
            <a:r>
              <a:rPr lang="en-US" b="1" i="0" dirty="0">
                <a:effectLst/>
                <a:latin typeface="Times New Roman" panose="02020603050405020304" pitchFamily="18" charset="0"/>
                <a:cs typeface="Times New Roman" panose="02020603050405020304" pitchFamily="18" charset="0"/>
              </a:rPr>
              <a:t>-Dietrich Bonhoeffer</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200E336-AD32-A140-F8E0-54960A12B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5523" y="1290637"/>
            <a:ext cx="3469835" cy="4867275"/>
          </a:xfrm>
          <a:prstGeom prst="rect">
            <a:avLst/>
          </a:prstGeom>
        </p:spPr>
      </p:pic>
    </p:spTree>
    <p:extLst>
      <p:ext uri="{BB962C8B-B14F-4D97-AF65-F5344CB8AC3E}">
        <p14:creationId xmlns:p14="http://schemas.microsoft.com/office/powerpoint/2010/main" val="2420244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E1BB-87D6-373C-4CEF-3B61D0BB926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5DD9E92-E9B7-2783-433E-D466903CD7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59920" cy="6793246"/>
          </a:xfrm>
        </p:spPr>
      </p:pic>
      <p:sp>
        <p:nvSpPr>
          <p:cNvPr id="6" name="TextBox 5">
            <a:extLst>
              <a:ext uri="{FF2B5EF4-FFF2-40B4-BE49-F238E27FC236}">
                <a16:creationId xmlns:a16="http://schemas.microsoft.com/office/drawing/2014/main" id="{CE03C48C-E565-9FAF-8165-B6B8930833F0}"/>
              </a:ext>
            </a:extLst>
          </p:cNvPr>
          <p:cNvSpPr txBox="1"/>
          <p:nvPr/>
        </p:nvSpPr>
        <p:spPr>
          <a:xfrm>
            <a:off x="1757680" y="447040"/>
            <a:ext cx="9052560" cy="4062651"/>
          </a:xfrm>
          <a:prstGeom prst="rect">
            <a:avLst/>
          </a:prstGeom>
          <a:no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Marcia A. Lennick, Constitutional Teacher and Enthusiast!</a:t>
            </a:r>
          </a:p>
          <a:p>
            <a:endParaRPr lang="en-US" dirty="0">
              <a:solidFill>
                <a:schemeClr val="bg1"/>
              </a:solidFill>
              <a:latin typeface="Times New Roman" panose="02020603050405020304" pitchFamily="18" charset="0"/>
              <a:cs typeface="Times New Roman" panose="02020603050405020304" pitchFamily="18" charset="0"/>
            </a:endParaRPr>
          </a:p>
          <a:p>
            <a:pPr algn="ctr"/>
            <a:r>
              <a:rPr lang="en-US" dirty="0">
                <a:solidFill>
                  <a:schemeClr val="bg1"/>
                </a:solidFill>
                <a:latin typeface="Times New Roman" panose="02020603050405020304" pitchFamily="18" charset="0"/>
                <a:cs typeface="Times New Roman" panose="02020603050405020304" pitchFamily="18" charset="0"/>
              </a:rPr>
              <a:t>marciaalennick@hotmail.com</a:t>
            </a:r>
          </a:p>
          <a:p>
            <a:pPr algn="ctr"/>
            <a:r>
              <a:rPr lang="en-US" dirty="0">
                <a:solidFill>
                  <a:schemeClr val="bg1"/>
                </a:solidFill>
                <a:latin typeface="Times New Roman" panose="02020603050405020304" pitchFamily="18" charset="0"/>
                <a:cs typeface="Times New Roman" panose="02020603050405020304" pitchFamily="18" charset="0"/>
              </a:rPr>
              <a:t>https://marciaalennick.wixsite.com/mysite</a:t>
            </a:r>
          </a:p>
          <a:p>
            <a:pPr algn="ctr"/>
            <a:r>
              <a:rPr lang="en-US" dirty="0">
                <a:solidFill>
                  <a:schemeClr val="bg1"/>
                </a:solidFill>
                <a:latin typeface="Times New Roman" panose="02020603050405020304" pitchFamily="18" charset="0"/>
                <a:cs typeface="Times New Roman" panose="02020603050405020304" pitchFamily="18" charset="0"/>
              </a:rPr>
              <a:t>https://starsandstripes316.substack.com</a:t>
            </a:r>
          </a:p>
          <a:p>
            <a:pPr algn="ctr"/>
            <a:r>
              <a:rPr lang="en-US" dirty="0">
                <a:solidFill>
                  <a:schemeClr val="bg1"/>
                </a:solidFill>
                <a:latin typeface="Times New Roman" panose="02020603050405020304" pitchFamily="18" charset="0"/>
                <a:cs typeface="Times New Roman" panose="02020603050405020304" pitchFamily="18" charset="0"/>
              </a:rPr>
              <a:t>www.facebook.com/groups/biblicalcitizenshipgreatfalls</a:t>
            </a: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en-US" dirty="0">
                <a:solidFill>
                  <a:schemeClr val="bg1"/>
                </a:solidFill>
                <a:latin typeface="Times New Roman" panose="02020603050405020304" pitchFamily="18" charset="0"/>
                <a:cs typeface="Times New Roman" panose="02020603050405020304" pitchFamily="18" charset="0"/>
              </a:rPr>
              <a:t>Asking the Church to be salt and light by proclaiming our Biblical, </a:t>
            </a:r>
          </a:p>
          <a:p>
            <a:pPr algn="ctr"/>
            <a:r>
              <a:rPr lang="en-US" dirty="0">
                <a:solidFill>
                  <a:schemeClr val="bg1"/>
                </a:solidFill>
                <a:latin typeface="Times New Roman" panose="02020603050405020304" pitchFamily="18" charset="0"/>
                <a:cs typeface="Times New Roman" panose="02020603050405020304" pitchFamily="18" charset="0"/>
              </a:rPr>
              <a:t>Historical and Constitutional Heritage.</a:t>
            </a: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en-US" dirty="0">
                <a:solidFill>
                  <a:schemeClr val="bg1"/>
                </a:solidFill>
                <a:latin typeface="Times New Roman" panose="02020603050405020304" pitchFamily="18" charset="0"/>
                <a:cs typeface="Times New Roman" panose="02020603050405020304" pitchFamily="18" charset="0"/>
              </a:rPr>
              <a:t>We must be unequivocal, and unapologetic in our society.  </a:t>
            </a:r>
          </a:p>
          <a:p>
            <a:pPr algn="ctr"/>
            <a:r>
              <a:rPr lang="en-US" dirty="0">
                <a:solidFill>
                  <a:schemeClr val="bg1"/>
                </a:solidFill>
                <a:latin typeface="Times New Roman" panose="02020603050405020304" pitchFamily="18" charset="0"/>
                <a:cs typeface="Times New Roman" panose="02020603050405020304" pitchFamily="18" charset="0"/>
              </a:rPr>
              <a:t>Truth has not changed.</a:t>
            </a:r>
            <a:br>
              <a:rPr lang="en-US" dirty="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64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2EED-B6BE-3E54-30C6-66521454AF61}"/>
              </a:ext>
            </a:extLst>
          </p:cNvPr>
          <p:cNvSpPr>
            <a:spLocks noGrp="1"/>
          </p:cNvSpPr>
          <p:nvPr>
            <p:ph type="title"/>
          </p:nvPr>
        </p:nvSpPr>
        <p:spPr>
          <a:xfrm>
            <a:off x="838200" y="1200944"/>
            <a:ext cx="10515600" cy="979488"/>
          </a:xfrm>
        </p:spPr>
        <p:txBody>
          <a:bodyPr/>
          <a:lstStyle/>
          <a:p>
            <a:r>
              <a:rPr lang="en-US" dirty="0">
                <a:latin typeface="Times New Roman" panose="02020603050405020304" pitchFamily="18" charset="0"/>
                <a:cs typeface="Times New Roman" panose="02020603050405020304" pitchFamily="18" charset="0"/>
              </a:rPr>
              <a:t>What to expect throughout the lecture?</a:t>
            </a:r>
          </a:p>
        </p:txBody>
      </p:sp>
      <p:sp>
        <p:nvSpPr>
          <p:cNvPr id="3" name="Content Placeholder 2">
            <a:extLst>
              <a:ext uri="{FF2B5EF4-FFF2-40B4-BE49-F238E27FC236}">
                <a16:creationId xmlns:a16="http://schemas.microsoft.com/office/drawing/2014/main" id="{15E2D062-C0FD-1E62-34F8-46BA04E7D86B}"/>
              </a:ext>
            </a:extLst>
          </p:cNvPr>
          <p:cNvSpPr>
            <a:spLocks noGrp="1"/>
          </p:cNvSpPr>
          <p:nvPr>
            <p:ph idx="1"/>
          </p:nvPr>
        </p:nvSpPr>
        <p:spPr>
          <a:xfrm>
            <a:off x="792480" y="2180432"/>
            <a:ext cx="10060304" cy="4195763"/>
          </a:xfrm>
        </p:spPr>
        <p:txBody>
          <a:bodyPr>
            <a:normAutofit lnSpcReduction="10000"/>
          </a:bodyPr>
          <a:lstStyle/>
          <a:p>
            <a:r>
              <a:rPr lang="en-US" dirty="0">
                <a:latin typeface="Times New Roman" panose="02020603050405020304" pitchFamily="18" charset="0"/>
                <a:cs typeface="Times New Roman" panose="02020603050405020304" pitchFamily="18" charset="0"/>
              </a:rPr>
              <a:t>Please look at my slides for information on supporting exhibits.</a:t>
            </a:r>
          </a:p>
          <a:p>
            <a:r>
              <a:rPr lang="en-US" dirty="0">
                <a:latin typeface="Times New Roman" panose="02020603050405020304" pitchFamily="18" charset="0"/>
                <a:cs typeface="Times New Roman" panose="02020603050405020304" pitchFamily="18" charset="0"/>
              </a:rPr>
              <a:t>Supporting exhibits will be on the table.  Take pictures of the exhibits.  Purchase them for yourself.  I don’t loan these out!</a:t>
            </a:r>
          </a:p>
          <a:p>
            <a:r>
              <a:rPr lang="en-US" dirty="0">
                <a:latin typeface="Times New Roman" panose="02020603050405020304" pitchFamily="18" charset="0"/>
                <a:cs typeface="Times New Roman" panose="02020603050405020304" pitchFamily="18" charset="0"/>
              </a:rPr>
              <a:t>Don’t take my word for it – research for yourself.</a:t>
            </a:r>
          </a:p>
          <a:p>
            <a:r>
              <a:rPr lang="en-US" dirty="0">
                <a:latin typeface="Times New Roman" panose="02020603050405020304" pitchFamily="18" charset="0"/>
                <a:cs typeface="Times New Roman" panose="02020603050405020304" pitchFamily="18" charset="0"/>
              </a:rPr>
              <a:t>Hoping to finish the lecture in a timely manner and open up the session for Q and A and comments.</a:t>
            </a:r>
          </a:p>
          <a:p>
            <a:r>
              <a:rPr lang="en-US" dirty="0">
                <a:latin typeface="Times New Roman" panose="02020603050405020304" pitchFamily="18" charset="0"/>
                <a:cs typeface="Times New Roman" panose="02020603050405020304" pitchFamily="18" charset="0"/>
              </a:rPr>
              <a:t>Explain the packets.</a:t>
            </a:r>
          </a:p>
          <a:p>
            <a:r>
              <a:rPr lang="en-US" dirty="0">
                <a:latin typeface="Times New Roman" panose="02020603050405020304" pitchFamily="18" charset="0"/>
                <a:cs typeface="Times New Roman" panose="02020603050405020304" pitchFamily="18" charset="0"/>
              </a:rPr>
              <a:t>I would love to try to come to your church or small group and share this info and I would love for you to share this information with those in your sphere of influence.</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69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2EED-B6BE-3E54-30C6-66521454AF61}"/>
              </a:ext>
            </a:extLst>
          </p:cNvPr>
          <p:cNvSpPr>
            <a:spLocks noGrp="1"/>
          </p:cNvSpPr>
          <p:nvPr>
            <p:ph type="title"/>
          </p:nvPr>
        </p:nvSpPr>
        <p:spPr>
          <a:xfrm>
            <a:off x="838200" y="711200"/>
            <a:ext cx="10515600" cy="979488"/>
          </a:xfrm>
        </p:spPr>
        <p:txBody>
          <a:bodyPr/>
          <a:lstStyle/>
          <a:p>
            <a:r>
              <a:rPr lang="en-US" dirty="0">
                <a:latin typeface="Times New Roman" panose="02020603050405020304" pitchFamily="18" charset="0"/>
                <a:cs typeface="Times New Roman" panose="02020603050405020304" pitchFamily="18" charset="0"/>
              </a:rPr>
              <a:t>What has happened to American History?</a:t>
            </a:r>
          </a:p>
        </p:txBody>
      </p:sp>
      <p:sp>
        <p:nvSpPr>
          <p:cNvPr id="3" name="Content Placeholder 2">
            <a:extLst>
              <a:ext uri="{FF2B5EF4-FFF2-40B4-BE49-F238E27FC236}">
                <a16:creationId xmlns:a16="http://schemas.microsoft.com/office/drawing/2014/main" id="{15E2D062-C0FD-1E62-34F8-46BA04E7D86B}"/>
              </a:ext>
            </a:extLst>
          </p:cNvPr>
          <p:cNvSpPr>
            <a:spLocks noGrp="1"/>
          </p:cNvSpPr>
          <p:nvPr>
            <p:ph idx="1"/>
          </p:nvPr>
        </p:nvSpPr>
        <p:spPr>
          <a:xfrm>
            <a:off x="5848350" y="1690688"/>
            <a:ext cx="4943474" cy="4195763"/>
          </a:xfrm>
        </p:spPr>
        <p:txBody>
          <a:bodyPr>
            <a:normAutofit/>
          </a:bodyPr>
          <a:lstStyle/>
          <a:p>
            <a:r>
              <a:rPr lang="en-US" dirty="0">
                <a:latin typeface="Times New Roman" panose="02020603050405020304" pitchFamily="18" charset="0"/>
                <a:cs typeface="Times New Roman" panose="02020603050405020304" pitchFamily="18" charset="0"/>
              </a:rPr>
              <a:t>This book is being taught as fact.  </a:t>
            </a:r>
          </a:p>
          <a:p>
            <a:r>
              <a:rPr lang="en-US" dirty="0">
                <a:latin typeface="Times New Roman" panose="02020603050405020304" pitchFamily="18" charset="0"/>
                <a:cs typeface="Times New Roman" panose="02020603050405020304" pitchFamily="18" charset="0"/>
              </a:rPr>
              <a:t>Can you imagine a that is half inch thick w/o a proper bibliography being taught as fact?</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F502817-1012-E237-8BE5-5C7A8FFD8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785" y="1690687"/>
            <a:ext cx="2735638" cy="4195764"/>
          </a:xfrm>
          <a:prstGeom prst="rect">
            <a:avLst/>
          </a:prstGeom>
        </p:spPr>
      </p:pic>
    </p:spTree>
    <p:extLst>
      <p:ext uri="{BB962C8B-B14F-4D97-AF65-F5344CB8AC3E}">
        <p14:creationId xmlns:p14="http://schemas.microsoft.com/office/powerpoint/2010/main" val="66719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2EED-B6BE-3E54-30C6-66521454AF61}"/>
              </a:ext>
            </a:extLst>
          </p:cNvPr>
          <p:cNvSpPr>
            <a:spLocks noGrp="1"/>
          </p:cNvSpPr>
          <p:nvPr>
            <p:ph type="title"/>
          </p:nvPr>
        </p:nvSpPr>
        <p:spPr>
          <a:xfrm>
            <a:off x="838200" y="711200"/>
            <a:ext cx="10515600" cy="979488"/>
          </a:xfrm>
        </p:spPr>
        <p:txBody>
          <a:bodyPr/>
          <a:lstStyle/>
          <a:p>
            <a:pPr algn="ctr"/>
            <a:r>
              <a:rPr lang="en-US" dirty="0">
                <a:latin typeface="Times New Roman" panose="02020603050405020304" pitchFamily="18" charset="0"/>
                <a:cs typeface="Times New Roman" panose="02020603050405020304" pitchFamily="18" charset="0"/>
              </a:rPr>
              <a:t>The Black Robed Regiment</a:t>
            </a:r>
          </a:p>
        </p:txBody>
      </p:sp>
      <p:sp>
        <p:nvSpPr>
          <p:cNvPr id="3" name="Content Placeholder 2">
            <a:extLst>
              <a:ext uri="{FF2B5EF4-FFF2-40B4-BE49-F238E27FC236}">
                <a16:creationId xmlns:a16="http://schemas.microsoft.com/office/drawing/2014/main" id="{15E2D062-C0FD-1E62-34F8-46BA04E7D86B}"/>
              </a:ext>
            </a:extLst>
          </p:cNvPr>
          <p:cNvSpPr>
            <a:spLocks noGrp="1"/>
          </p:cNvSpPr>
          <p:nvPr>
            <p:ph idx="1"/>
          </p:nvPr>
        </p:nvSpPr>
        <p:spPr>
          <a:xfrm>
            <a:off x="5994400" y="1981200"/>
            <a:ext cx="5435600" cy="3905251"/>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How many know who the Black Robed Regiment were?</a:t>
            </a:r>
          </a:p>
          <a:p>
            <a:r>
              <a:rPr lang="en-US" dirty="0">
                <a:latin typeface="Times New Roman" panose="02020603050405020304" pitchFamily="18" charset="0"/>
                <a:cs typeface="Times New Roman" panose="02020603050405020304" pitchFamily="18" charset="0"/>
              </a:rPr>
              <a:t>Can you name any?</a:t>
            </a:r>
          </a:p>
          <a:p>
            <a:r>
              <a:rPr lang="en-US" dirty="0">
                <a:latin typeface="Times New Roman" panose="02020603050405020304" pitchFamily="18" charset="0"/>
                <a:cs typeface="Times New Roman" panose="02020603050405020304" pitchFamily="18" charset="0"/>
              </a:rPr>
              <a:t>Jonas Clark</a:t>
            </a:r>
          </a:p>
          <a:p>
            <a:r>
              <a:rPr lang="en-US" dirty="0">
                <a:latin typeface="Times New Roman" panose="02020603050405020304" pitchFamily="18" charset="0"/>
                <a:cs typeface="Times New Roman" panose="02020603050405020304" pitchFamily="18" charset="0"/>
              </a:rPr>
              <a:t>Samuel Davies</a:t>
            </a:r>
          </a:p>
          <a:p>
            <a:r>
              <a:rPr lang="en-US" dirty="0">
                <a:latin typeface="Times New Roman" panose="02020603050405020304" pitchFamily="18" charset="0"/>
                <a:cs typeface="Times New Roman" panose="02020603050405020304" pitchFamily="18" charset="0"/>
              </a:rPr>
              <a:t>Peter August Muhlenberg</a:t>
            </a:r>
          </a:p>
          <a:p>
            <a:r>
              <a:rPr lang="en-US" dirty="0">
                <a:latin typeface="Times New Roman" panose="02020603050405020304" pitchFamily="18" charset="0"/>
                <a:cs typeface="Times New Roman" panose="02020603050405020304" pitchFamily="18" charset="0"/>
              </a:rPr>
              <a:t>Frederick Muhlenberg</a:t>
            </a:r>
          </a:p>
          <a:p>
            <a:r>
              <a:rPr lang="en-US" b="1" i="1" dirty="0">
                <a:latin typeface="Times New Roman" panose="02020603050405020304" pitchFamily="18" charset="0"/>
                <a:cs typeface="Times New Roman" panose="02020603050405020304" pitchFamily="18" charset="0"/>
              </a:rPr>
              <a:t>You can go to my website today under the lecture “The Shot Heard Around the World” and download “A Vindication of the Government of the New England Churches” by Reverend John Wise</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761DA24-6827-EA57-C22B-8392AE309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089" y="2473008"/>
            <a:ext cx="5000766" cy="2814320"/>
          </a:xfrm>
          <a:prstGeom prst="rect">
            <a:avLst/>
          </a:prstGeom>
        </p:spPr>
      </p:pic>
    </p:spTree>
    <p:extLst>
      <p:ext uri="{BB962C8B-B14F-4D97-AF65-F5344CB8AC3E}">
        <p14:creationId xmlns:p14="http://schemas.microsoft.com/office/powerpoint/2010/main" val="20809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3A05-7FBF-7941-B8FD-7C93FBDB4A6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3B8CA10-B284-48E7-9749-ADCDFFAD72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255"/>
          </a:xfrm>
        </p:spPr>
      </p:pic>
    </p:spTree>
    <p:extLst>
      <p:ext uri="{BB962C8B-B14F-4D97-AF65-F5344CB8AC3E}">
        <p14:creationId xmlns:p14="http://schemas.microsoft.com/office/powerpoint/2010/main" val="3022532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3817</Words>
  <Application>Microsoft Office PowerPoint</Application>
  <PresentationFormat>Widescreen</PresentationFormat>
  <Paragraphs>287</Paragraphs>
  <Slides>58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Calibri Light</vt:lpstr>
      <vt:lpstr>Mistral</vt:lpstr>
      <vt:lpstr>Roboto</vt:lpstr>
      <vt:lpstr>Times New Roman</vt:lpstr>
      <vt:lpstr>Office Theme</vt:lpstr>
      <vt:lpstr>PowerPoint Presentation</vt:lpstr>
      <vt:lpstr>PowerPoint Presentation</vt:lpstr>
      <vt:lpstr>The Greatest Day  of History    will ALWAYS  be the Cross.  After all history is His-Story! </vt:lpstr>
      <vt:lpstr>PowerPoint Presentation</vt:lpstr>
      <vt:lpstr>PowerPoint Presentation</vt:lpstr>
      <vt:lpstr>What to expect throughout the lecture?</vt:lpstr>
      <vt:lpstr>What has happened to American History?</vt:lpstr>
      <vt:lpstr>The Black Robed Regiment</vt:lpstr>
      <vt:lpstr>PowerPoint Presentation</vt:lpstr>
      <vt:lpstr>Did you know the Declaration of Independence lists the Deity of  God four times?</vt:lpstr>
      <vt:lpstr>The Declaration of Independence</vt:lpstr>
      <vt:lpstr>The Declaration of Independence</vt:lpstr>
      <vt:lpstr>The Declaration of Independence</vt:lpstr>
      <vt:lpstr>The Declaration of Independence</vt:lpstr>
      <vt:lpstr>…Every State of the US mentions God…</vt:lpstr>
      <vt:lpstr> The History of God in America  - Know Your Rights</vt:lpstr>
      <vt:lpstr>Let’s talk about the recent  SCOTUS rulings 2022.  </vt:lpstr>
      <vt:lpstr>Understanding the heart of God – He is a God of order I.E. Immigration</vt:lpstr>
      <vt:lpstr>Where did the idea of Life, Liberty and Pursuit of Happiness come from?</vt:lpstr>
      <vt:lpstr>Where did the idea of Life, Liberty and Pursuit of Happiness come from?</vt:lpstr>
      <vt:lpstr>Where did the idea of protecting your life come from?  AKA The Castle Doctrine</vt:lpstr>
      <vt:lpstr>Where did the idea of protecting your life come from?  AKA The Castle Doctrine</vt:lpstr>
      <vt:lpstr>How can I be pro-life and pro-Capital Punishment?</vt:lpstr>
      <vt:lpstr>Ceremonial Law, Moral Law, Social Compact Law and Judicial Law</vt:lpstr>
      <vt:lpstr>Ceremonial Law, Moral Law, Social Compact Law and Judicial Law</vt:lpstr>
      <vt:lpstr>Ceremonial Law, Moral Law, Social Compact Law and Judicial Law</vt:lpstr>
      <vt:lpstr>Ceremonial Law, Moral Law, Social Compact Law and Judicial Law</vt:lpstr>
      <vt:lpstr>Ceremonial Law, Moral Law, Social Compact Law and Judicial Law</vt:lpstr>
      <vt:lpstr>Ceremonial Law, Moral Law, Social Compact Law and Judicial Law</vt:lpstr>
      <vt:lpstr>PowerPoint Presentation</vt:lpstr>
      <vt:lpstr>PowerPoint Presentation</vt:lpstr>
      <vt:lpstr>The Ten Commandments</vt:lpstr>
      <vt:lpstr>PowerPoint Presentation</vt:lpstr>
      <vt:lpstr>Our Constitution Actually Obeys The Sabbath</vt:lpstr>
      <vt:lpstr>The Ten Commandments in American History</vt:lpstr>
      <vt:lpstr>The Ten Commandments in American History</vt:lpstr>
      <vt:lpstr>The Ten Commandments in American History</vt:lpstr>
      <vt:lpstr>The Ten Commandments in American History</vt:lpstr>
      <vt:lpstr>The Ten Commandments in American History</vt:lpstr>
      <vt:lpstr>PowerPoint Presentation</vt:lpstr>
      <vt:lpstr>PowerPoint Presentation</vt:lpstr>
      <vt:lpstr>Modern Day Geneva Bible. Can be purchased from Wallbuilders.com</vt:lpstr>
      <vt:lpstr>PowerPoint Presentation</vt:lpstr>
      <vt:lpstr>Fun Facts on American History -Our Form of Government was inspired by Scripture</vt:lpstr>
      <vt:lpstr>Fun Facts on American History -Our Form of Government was inspired by Scripture</vt:lpstr>
      <vt:lpstr>Fun Facts on American History -Our Form of Government was inspired by Scripture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A Lennick</dc:creator>
  <cp:lastModifiedBy>Marcia A Lennick</cp:lastModifiedBy>
  <cp:revision>110</cp:revision>
  <cp:lastPrinted>2021-05-30T12:29:41Z</cp:lastPrinted>
  <dcterms:created xsi:type="dcterms:W3CDTF">2019-10-12T16:05:08Z</dcterms:created>
  <dcterms:modified xsi:type="dcterms:W3CDTF">2022-07-10T00:59:42Z</dcterms:modified>
</cp:coreProperties>
</file>