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502" r:id="rId4"/>
    <p:sldId id="445" r:id="rId5"/>
    <p:sldId id="368" r:id="rId6"/>
    <p:sldId id="369" r:id="rId7"/>
    <p:sldId id="365" r:id="rId8"/>
    <p:sldId id="366" r:id="rId9"/>
    <p:sldId id="382" r:id="rId10"/>
    <p:sldId id="264" r:id="rId11"/>
    <p:sldId id="265" r:id="rId12"/>
    <p:sldId id="266" r:id="rId13"/>
    <p:sldId id="370" r:id="rId14"/>
    <p:sldId id="492" r:id="rId15"/>
    <p:sldId id="494" r:id="rId16"/>
    <p:sldId id="496" r:id="rId17"/>
    <p:sldId id="328" r:id="rId18"/>
    <p:sldId id="485" r:id="rId19"/>
    <p:sldId id="486" r:id="rId20"/>
    <p:sldId id="372" r:id="rId21"/>
    <p:sldId id="487" r:id="rId22"/>
    <p:sldId id="488" r:id="rId23"/>
    <p:sldId id="490" r:id="rId24"/>
    <p:sldId id="273" r:id="rId25"/>
    <p:sldId id="374" r:id="rId26"/>
    <p:sldId id="283" r:id="rId27"/>
    <p:sldId id="503" r:id="rId28"/>
    <p:sldId id="504" r:id="rId29"/>
    <p:sldId id="505" r:id="rId30"/>
    <p:sldId id="367" r:id="rId31"/>
    <p:sldId id="506" r:id="rId32"/>
    <p:sldId id="261" r:id="rId33"/>
    <p:sldId id="481" r:id="rId34"/>
    <p:sldId id="500" r:id="rId35"/>
    <p:sldId id="482" r:id="rId36"/>
    <p:sldId id="483" r:id="rId37"/>
    <p:sldId id="497" r:id="rId38"/>
    <p:sldId id="501" r:id="rId39"/>
    <p:sldId id="498" r:id="rId40"/>
    <p:sldId id="475" r:id="rId41"/>
    <p:sldId id="499" r:id="rId42"/>
    <p:sldId id="476" r:id="rId43"/>
    <p:sldId id="48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3D5F8-ED49-495D-B603-108C7D3482A8}"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E5982-E44E-4B83-961D-EF81C2B0D1F7}" type="slidenum">
              <a:rPr lang="en-US" smtClean="0"/>
              <a:t>‹#›</a:t>
            </a:fld>
            <a:endParaRPr lang="en-US"/>
          </a:p>
        </p:txBody>
      </p:sp>
    </p:spTree>
    <p:extLst>
      <p:ext uri="{BB962C8B-B14F-4D97-AF65-F5344CB8AC3E}">
        <p14:creationId xmlns:p14="http://schemas.microsoft.com/office/powerpoint/2010/main" val="341860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8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84BE6-F638-2CED-3E3B-D04470D22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A324B-30DF-6804-2778-5F430DACA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F6B52-06C0-F46D-A1F8-A6A7A2814D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FAFD06-1830-F6C5-3263-5F33D6720C8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219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09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E6F4F-E532-055E-9270-64C7EBE87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9671E-2F19-B3DD-324B-37A736102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0307B-9F89-D180-44BD-9F85FCE54F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98D4F1-1891-33AE-D80A-24CC424CE86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2008, I WAS ASKED IF AMERICA WAS A CHRISTIAN NATION AND I HAD NO EVIDENCE TO REFUTE OTHERWISE, AND SINCE THEN I HAVE BEEN PUTTING AMERICA ON TRIAL.  I STARTED DRATING MY OWN CURRICULUM AND SHARING THE INFORMATION I HAVE GAINED.</a:t>
            </a:r>
          </a:p>
          <a:p>
            <a:endParaRPr lang="en-US" dirty="0"/>
          </a:p>
          <a:p>
            <a:r>
              <a:rPr lang="en-US" dirty="0"/>
              <a:t>-I AM A CONSTIUTION COACH, BIBLICAL CITIZENSHIP COACH, CAMPFIRE COACH, PATRIOT ACADEMY CONSTITUTIONAL DEFENSE GRADUATE.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89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20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89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3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9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19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766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6F3BC-167C-E463-4F61-C88160FF8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2E45A-4583-AA76-A670-FFDA1A89E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CF009-4C0C-508F-6B20-E1C9F5DE2E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790919-04C8-6411-1E97-285F667D36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44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A558-3540-0292-A107-CEC29A52A7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473D4-F599-0705-10F6-6E3F345C9C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F3BE8-3CBD-5E0D-A0EC-74E818EB364B}"/>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5" name="Footer Placeholder 4">
            <a:extLst>
              <a:ext uri="{FF2B5EF4-FFF2-40B4-BE49-F238E27FC236}">
                <a16:creationId xmlns:a16="http://schemas.microsoft.com/office/drawing/2014/main" id="{27E8CC86-2F95-CB3F-D5F0-E8889F5C1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776D3-42A6-6CED-4415-31F3F1B6E59E}"/>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117550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D0A0-7A3E-FF17-DC55-7812E26E3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0A1EF-5742-1FAB-F7C6-F623707F9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0A78C-E716-8104-6EF7-882333FE1A45}"/>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5" name="Footer Placeholder 4">
            <a:extLst>
              <a:ext uri="{FF2B5EF4-FFF2-40B4-BE49-F238E27FC236}">
                <a16:creationId xmlns:a16="http://schemas.microsoft.com/office/drawing/2014/main" id="{F12B0D23-B93A-4832-D6AF-D93454E4B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DB171-0023-2098-C806-17798A99B06B}"/>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354664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14C6B-6C32-4AB2-B0A7-6C3A852C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28E5E6-2421-9AF7-B940-6B773AF9F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5A52F-B6CF-B5DC-6F7C-55C5F64AAD0E}"/>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5" name="Footer Placeholder 4">
            <a:extLst>
              <a:ext uri="{FF2B5EF4-FFF2-40B4-BE49-F238E27FC236}">
                <a16:creationId xmlns:a16="http://schemas.microsoft.com/office/drawing/2014/main" id="{E7863323-95FF-FBB4-3532-D4A9421C8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F6549-6A46-8A78-6E7B-2630A34385B9}"/>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178691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84524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8413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120040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885330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65693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451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6200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77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E6A6-60E2-EA50-93E4-AA6F2C1AA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8961B-EC79-AF47-D4A9-2E7F5836AA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E8C12-568C-BEE9-00B6-B45C8CDC3039}"/>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5" name="Footer Placeholder 4">
            <a:extLst>
              <a:ext uri="{FF2B5EF4-FFF2-40B4-BE49-F238E27FC236}">
                <a16:creationId xmlns:a16="http://schemas.microsoft.com/office/drawing/2014/main" id="{1AB1A2EB-0E44-6D1B-D2E1-91BC0AE91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0035D-8477-093E-DF4B-D0007FA9E450}"/>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4063508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402011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029910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06943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A831-7EC4-991B-9CFF-AE0891A1E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3E2C73-26E6-1A33-2766-20AF3ACC3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2A67C-2363-7896-DD30-2D5FC4910CF4}"/>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5" name="Footer Placeholder 4">
            <a:extLst>
              <a:ext uri="{FF2B5EF4-FFF2-40B4-BE49-F238E27FC236}">
                <a16:creationId xmlns:a16="http://schemas.microsoft.com/office/drawing/2014/main" id="{79FB0D41-8425-38DB-1515-EA2565D60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FE068-EB1D-41A9-1362-9D695202966A}"/>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36609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4AD0-C1AF-6D89-EE42-C74ED578AC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45A90-1F4F-2209-D513-08DC40F73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C5DB7-F413-2DFB-821F-B3151C50D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B1DEE0-31EF-3E85-52B2-687F357DE139}"/>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6" name="Footer Placeholder 5">
            <a:extLst>
              <a:ext uri="{FF2B5EF4-FFF2-40B4-BE49-F238E27FC236}">
                <a16:creationId xmlns:a16="http://schemas.microsoft.com/office/drawing/2014/main" id="{79096B93-FE92-44CF-30EC-69E0DDC1D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D5592-67FC-77BA-5C77-8FB4E2C7F167}"/>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305020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CBAF-3FEE-2C69-1005-C4EDF8D3F8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20CF6-9CD2-68BC-C337-01ED898C8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DDD40-6A37-4A73-17F9-46A2833B6D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156BE1-5AE4-EFB3-0F5B-19932FF90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8E377C-426C-222E-1643-162B9AF35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325C7C-6EE1-DE5C-99CC-E60B7A7277D6}"/>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8" name="Footer Placeholder 7">
            <a:extLst>
              <a:ext uri="{FF2B5EF4-FFF2-40B4-BE49-F238E27FC236}">
                <a16:creationId xmlns:a16="http://schemas.microsoft.com/office/drawing/2014/main" id="{86D64955-2398-8E3E-C10F-84A00655E9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B1EE0-47DC-957E-8C10-86333EEA9015}"/>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249994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43C4-AD8F-0BA1-EE2A-F407539C01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5E0E62-DB5D-CB62-8B68-9DE73EE3706A}"/>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4" name="Footer Placeholder 3">
            <a:extLst>
              <a:ext uri="{FF2B5EF4-FFF2-40B4-BE49-F238E27FC236}">
                <a16:creationId xmlns:a16="http://schemas.microsoft.com/office/drawing/2014/main" id="{53EA7E25-13CE-1EB8-0ABD-6E366445C1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6F7FE7-3BA6-A751-F5B3-6668437BFD71}"/>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147601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8C121-E3F8-72BD-DACE-1D55AF149DF4}"/>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3" name="Footer Placeholder 2">
            <a:extLst>
              <a:ext uri="{FF2B5EF4-FFF2-40B4-BE49-F238E27FC236}">
                <a16:creationId xmlns:a16="http://schemas.microsoft.com/office/drawing/2014/main" id="{23968E37-3D11-05FE-0B34-B325F8A47E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D984FC-BB76-89F3-816D-589AD1A52016}"/>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332296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B124-5CB7-66A6-34BE-543BB5783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C0F692-D9D9-EB75-D08F-C8B9C7E969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0BBFB-22BC-D06C-F2F7-65CC2395A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46DFAD-7B80-8564-C5FB-16780E99D10E}"/>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6" name="Footer Placeholder 5">
            <a:extLst>
              <a:ext uri="{FF2B5EF4-FFF2-40B4-BE49-F238E27FC236}">
                <a16:creationId xmlns:a16="http://schemas.microsoft.com/office/drawing/2014/main" id="{D84237AB-77AD-9354-8BB3-6584014FB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6BD09-C02E-8D7F-6B4C-4D86AF51B286}"/>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23275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628D-41A5-6515-656A-B9C5E0A75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8D4E3F-43F1-E2C9-11FC-7323DCFD5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435973-E4D5-69DF-7BA4-C1E1747EE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82360E-918A-4486-8072-D391930236EC}"/>
              </a:ext>
            </a:extLst>
          </p:cNvPr>
          <p:cNvSpPr>
            <a:spLocks noGrp="1"/>
          </p:cNvSpPr>
          <p:nvPr>
            <p:ph type="dt" sz="half" idx="10"/>
          </p:nvPr>
        </p:nvSpPr>
        <p:spPr/>
        <p:txBody>
          <a:bodyPr/>
          <a:lstStyle/>
          <a:p>
            <a:fld id="{6E83314F-B5CE-42C1-BFD6-1D69C319F866}" type="datetimeFigureOut">
              <a:rPr lang="en-US" smtClean="0"/>
              <a:t>2/28/2025</a:t>
            </a:fld>
            <a:endParaRPr lang="en-US"/>
          </a:p>
        </p:txBody>
      </p:sp>
      <p:sp>
        <p:nvSpPr>
          <p:cNvPr id="6" name="Footer Placeholder 5">
            <a:extLst>
              <a:ext uri="{FF2B5EF4-FFF2-40B4-BE49-F238E27FC236}">
                <a16:creationId xmlns:a16="http://schemas.microsoft.com/office/drawing/2014/main" id="{386896D3-AA7C-D5B7-24D6-3824CFDF4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BAC49-6BA8-CB5C-3CE2-AADBF64FF72D}"/>
              </a:ext>
            </a:extLst>
          </p:cNvPr>
          <p:cNvSpPr>
            <a:spLocks noGrp="1"/>
          </p:cNvSpPr>
          <p:nvPr>
            <p:ph type="sldNum" sz="quarter" idx="12"/>
          </p:nvPr>
        </p:nvSpPr>
        <p:spPr/>
        <p:txBody>
          <a:bodyPr/>
          <a:lstStyle/>
          <a:p>
            <a:fld id="{173B5A06-29EE-419B-9D9C-E95ED4B0D96E}" type="slidenum">
              <a:rPr lang="en-US" smtClean="0"/>
              <a:t>‹#›</a:t>
            </a:fld>
            <a:endParaRPr lang="en-US"/>
          </a:p>
        </p:txBody>
      </p:sp>
    </p:spTree>
    <p:extLst>
      <p:ext uri="{BB962C8B-B14F-4D97-AF65-F5344CB8AC3E}">
        <p14:creationId xmlns:p14="http://schemas.microsoft.com/office/powerpoint/2010/main" val="32315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65EEB6-C897-6DC4-FDA0-EBB945794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C660C6-E3C9-5C6F-886C-BB0AF1704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8C09B-093D-DBC8-692E-830437B23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3314F-B5CE-42C1-BFD6-1D69C319F866}" type="datetimeFigureOut">
              <a:rPr lang="en-US" smtClean="0"/>
              <a:t>2/28/2025</a:t>
            </a:fld>
            <a:endParaRPr lang="en-US"/>
          </a:p>
        </p:txBody>
      </p:sp>
      <p:sp>
        <p:nvSpPr>
          <p:cNvPr id="5" name="Footer Placeholder 4">
            <a:extLst>
              <a:ext uri="{FF2B5EF4-FFF2-40B4-BE49-F238E27FC236}">
                <a16:creationId xmlns:a16="http://schemas.microsoft.com/office/drawing/2014/main" id="{E7A10D76-437C-5646-D828-8FFDAB01F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A1DCC-3688-33B0-A4C8-63631048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B5A06-29EE-419B-9D9C-E95ED4B0D96E}" type="slidenum">
              <a:rPr lang="en-US" smtClean="0"/>
              <a:t>‹#›</a:t>
            </a:fld>
            <a:endParaRPr lang="en-US"/>
          </a:p>
        </p:txBody>
      </p:sp>
    </p:spTree>
    <p:extLst>
      <p:ext uri="{BB962C8B-B14F-4D97-AF65-F5344CB8AC3E}">
        <p14:creationId xmlns:p14="http://schemas.microsoft.com/office/powerpoint/2010/main" val="3342740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2/28/2025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875102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blegateway.com/passage/?search=Exodus+18:21-22&amp;version=NASB#fen-NASB-2021a" TargetMode="External"/><Relationship Id="rId2" Type="http://schemas.openxmlformats.org/officeDocument/2006/relationships/image" Target="../media/image19.jpg"/><Relationship Id="rId1" Type="http://schemas.openxmlformats.org/officeDocument/2006/relationships/slideLayout" Target="../slideLayouts/slideLayout13.xml"/><Relationship Id="rId6" Type="http://schemas.openxmlformats.org/officeDocument/2006/relationships/hyperlink" Target="https://www.biblegateway.com/passage/?search=Exodus+18:21-22&amp;version=NASB#fen-NASB-2021d" TargetMode="External"/><Relationship Id="rId5" Type="http://schemas.openxmlformats.org/officeDocument/2006/relationships/hyperlink" Target="https://www.biblegateway.com/passage/?search=Exodus+18:21-22&amp;version=NASB#fen-NASB-2021c" TargetMode="External"/><Relationship Id="rId4" Type="http://schemas.openxmlformats.org/officeDocument/2006/relationships/hyperlink" Target="https://www.biblegateway.com/passage/?search=Exodus+18:21-22&amp;version=NASB#fen-NASB-2021b"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3.jfif"/></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fif"/></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f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34DD-DF3E-E77C-F8F8-69F9362B8DF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0D389DB-A533-8ABB-A54F-AA788804493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A356370-D0EA-4218-AF1D-8BF4EB9A9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8934C44-281C-AD3B-3112-4E6A66DF8D8B}"/>
              </a:ext>
            </a:extLst>
          </p:cNvPr>
          <p:cNvSpPr txBox="1"/>
          <p:nvPr/>
        </p:nvSpPr>
        <p:spPr>
          <a:xfrm>
            <a:off x="1068512" y="3441552"/>
            <a:ext cx="9411129" cy="3416320"/>
          </a:xfrm>
          <a:prstGeom prst="rect">
            <a:avLst/>
          </a:prstGeom>
          <a:noFill/>
        </p:spPr>
        <p:txBody>
          <a:bodyPr wrap="square" rtlCol="0">
            <a:spAutoFit/>
          </a:bodyPr>
          <a:lstStyle/>
          <a:p>
            <a:pPr algn="ctr"/>
            <a:r>
              <a:rPr lang="en-US" sz="4800" dirty="0">
                <a:solidFill>
                  <a:schemeClr val="bg1"/>
                </a:solidFill>
                <a:highlight>
                  <a:srgbClr val="000080"/>
                </a:highlight>
                <a:latin typeface="Lucida Calligraphy" panose="03010101010101010101" pitchFamily="66" charset="0"/>
              </a:rPr>
              <a:t>America The Beautiful – Celebrating 250 years!</a:t>
            </a:r>
          </a:p>
          <a:p>
            <a:pPr algn="ctr"/>
            <a:endParaRPr lang="en-US" sz="4800" dirty="0">
              <a:solidFill>
                <a:schemeClr val="bg1"/>
              </a:solidFill>
              <a:highlight>
                <a:srgbClr val="000080"/>
              </a:highlight>
              <a:latin typeface="Lucida Calligraphy" panose="03010101010101010101" pitchFamily="66" charset="0"/>
            </a:endParaRPr>
          </a:p>
          <a:p>
            <a:pPr algn="ctr"/>
            <a:endParaRPr lang="en-US" sz="2400" dirty="0">
              <a:solidFill>
                <a:schemeClr val="bg1"/>
              </a:solidFill>
              <a:highlight>
                <a:srgbClr val="000080"/>
              </a:highlight>
              <a:latin typeface="Lucida Calligraphy" panose="03010101010101010101" pitchFamily="66" charset="0"/>
            </a:endParaRPr>
          </a:p>
          <a:p>
            <a:endParaRPr lang="en-US" sz="4800" dirty="0">
              <a:solidFill>
                <a:schemeClr val="bg1"/>
              </a:solidFill>
              <a:highlight>
                <a:srgbClr val="000080"/>
              </a:highlight>
              <a:latin typeface="Lucida Calligraphy" panose="03010101010101010101" pitchFamily="66" charset="0"/>
            </a:endParaRPr>
          </a:p>
        </p:txBody>
      </p:sp>
      <p:pic>
        <p:nvPicPr>
          <p:cNvPr id="8" name="Picture 7">
            <a:extLst>
              <a:ext uri="{FF2B5EF4-FFF2-40B4-BE49-F238E27FC236}">
                <a16:creationId xmlns:a16="http://schemas.microsoft.com/office/drawing/2014/main" id="{2E09084B-E026-1B9A-8BE4-31F251202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2280" y="4836405"/>
            <a:ext cx="2732899" cy="1903442"/>
          </a:xfrm>
          <a:prstGeom prst="rect">
            <a:avLst/>
          </a:prstGeom>
        </p:spPr>
      </p:pic>
    </p:spTree>
    <p:extLst>
      <p:ext uri="{BB962C8B-B14F-4D97-AF65-F5344CB8AC3E}">
        <p14:creationId xmlns:p14="http://schemas.microsoft.com/office/powerpoint/2010/main" val="26855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99212"/>
          </a:xfrm>
        </p:spPr>
        <p:txBody>
          <a:bodyPr/>
          <a:lstStyle/>
          <a:p>
            <a:pPr algn="ctr"/>
            <a:r>
              <a:rPr lang="en-US" dirty="0">
                <a:solidFill>
                  <a:schemeClr val="bg1"/>
                </a:solidFill>
                <a:latin typeface="Mistral" panose="03090702030407020403" pitchFamily="66" charset="0"/>
              </a:rPr>
              <a:t>What makes America beautiful?</a:t>
            </a:r>
          </a:p>
        </p:txBody>
      </p:sp>
      <p:sp>
        <p:nvSpPr>
          <p:cNvPr id="7" name="Content Placeholder 6"/>
          <p:cNvSpPr>
            <a:spLocks noGrp="1"/>
          </p:cNvSpPr>
          <p:nvPr>
            <p:ph idx="1"/>
          </p:nvPr>
        </p:nvSpPr>
        <p:spPr>
          <a:xfrm>
            <a:off x="373505" y="1345940"/>
            <a:ext cx="10515600" cy="4351338"/>
          </a:xfrm>
        </p:spPr>
        <p:txBody>
          <a:bodyPr>
            <a:noAutofit/>
          </a:bodyPr>
          <a:lstStyle/>
          <a:p>
            <a:r>
              <a:rPr lang="en-US" dirty="0">
                <a:solidFill>
                  <a:schemeClr val="bg1"/>
                </a:solidFill>
                <a:latin typeface="Times New Roman" panose="02020603050405020304" pitchFamily="18" charset="0"/>
                <a:cs typeface="Times New Roman" panose="02020603050405020304" pitchFamily="18" charset="0"/>
              </a:rPr>
              <a:t>What other country are these three scenarios possible?</a:t>
            </a:r>
          </a:p>
          <a:p>
            <a:pPr lvl="1"/>
            <a:r>
              <a:rPr lang="en-US" sz="2800" dirty="0">
                <a:solidFill>
                  <a:schemeClr val="bg1"/>
                </a:solidFill>
                <a:latin typeface="Times New Roman" panose="02020603050405020304" pitchFamily="18" charset="0"/>
                <a:cs typeface="Times New Roman" panose="02020603050405020304" pitchFamily="18" charset="0"/>
              </a:rPr>
              <a:t>Anna – born and raised in the USA, now a missionary in Africa.</a:t>
            </a:r>
          </a:p>
          <a:p>
            <a:pPr lvl="1"/>
            <a:r>
              <a:rPr lang="en-US" sz="2800" dirty="0">
                <a:solidFill>
                  <a:schemeClr val="bg1"/>
                </a:solidFill>
                <a:latin typeface="Times New Roman" panose="02020603050405020304" pitchFamily="18" charset="0"/>
                <a:cs typeface="Times New Roman" panose="02020603050405020304" pitchFamily="18" charset="0"/>
              </a:rPr>
              <a:t>Monica – born and raised in socialist Romania and won the American lottery and came to America.  Former dental assistant, now realtor, and her family has appeared on the television show: “The Righteous Gemstones.”</a:t>
            </a:r>
          </a:p>
          <a:p>
            <a:pPr lvl="1"/>
            <a:r>
              <a:rPr lang="en-US" sz="2800" dirty="0" err="1">
                <a:solidFill>
                  <a:schemeClr val="bg1"/>
                </a:solidFill>
                <a:latin typeface="Times New Roman" panose="02020603050405020304" pitchFamily="18" charset="0"/>
                <a:cs typeface="Times New Roman" panose="02020603050405020304" pitchFamily="18" charset="0"/>
              </a:rPr>
              <a:t>Gloire</a:t>
            </a:r>
            <a:r>
              <a:rPr lang="en-US" sz="2800" dirty="0">
                <a:solidFill>
                  <a:schemeClr val="bg1"/>
                </a:solidFill>
                <a:latin typeface="Times New Roman" panose="02020603050405020304" pitchFamily="18" charset="0"/>
                <a:cs typeface="Times New Roman" panose="02020603050405020304" pitchFamily="18" charset="0"/>
              </a:rPr>
              <a:t> – a legal immigrant from Africa, whose book </a:t>
            </a:r>
            <a:r>
              <a:rPr lang="en-US" sz="2800" u="sng" dirty="0">
                <a:solidFill>
                  <a:schemeClr val="bg1"/>
                </a:solidFill>
                <a:latin typeface="Times New Roman" panose="02020603050405020304" pitchFamily="18" charset="0"/>
                <a:cs typeface="Times New Roman" panose="02020603050405020304" pitchFamily="18" charset="0"/>
              </a:rPr>
              <a:t>Grow Up Church</a:t>
            </a:r>
            <a:r>
              <a:rPr lang="en-US" sz="2800" dirty="0">
                <a:solidFill>
                  <a:schemeClr val="bg1"/>
                </a:solidFill>
                <a:latin typeface="Times New Roman" panose="02020603050405020304" pitchFamily="18" charset="0"/>
                <a:cs typeface="Times New Roman" panose="02020603050405020304" pitchFamily="18" charset="0"/>
              </a:rPr>
              <a:t> was # 1 on Amazon in Church growth.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00353"/>
            <a:ext cx="1993849" cy="1993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672" y="4602371"/>
            <a:ext cx="2189813" cy="218981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3144" y="4446223"/>
            <a:ext cx="2345961" cy="2345961"/>
          </a:xfrm>
          <a:prstGeom prst="rect">
            <a:avLst/>
          </a:prstGeom>
        </p:spPr>
      </p:pic>
    </p:spTree>
    <p:extLst>
      <p:ext uri="{BB962C8B-B14F-4D97-AF65-F5344CB8AC3E}">
        <p14:creationId xmlns:p14="http://schemas.microsoft.com/office/powerpoint/2010/main" val="42782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What makes America Beautiful?</a:t>
            </a:r>
          </a:p>
        </p:txBody>
      </p:sp>
      <p:sp>
        <p:nvSpPr>
          <p:cNvPr id="3" name="Content Placeholder 2"/>
          <p:cNvSpPr>
            <a:spLocks noGrp="1"/>
          </p:cNvSpPr>
          <p:nvPr>
            <p:ph idx="1"/>
          </p:nvPr>
        </p:nvSpPr>
        <p:spPr/>
        <p:txBody>
          <a:bodyPr>
            <a:noAutofit/>
          </a:bodyPr>
          <a:lstStyle/>
          <a:p>
            <a:pPr lvl="1"/>
            <a:r>
              <a:rPr lang="en-US" sz="2800" dirty="0">
                <a:solidFill>
                  <a:schemeClr val="bg1"/>
                </a:solidFill>
                <a:latin typeface="Times New Roman" panose="02020603050405020304" pitchFamily="18" charset="0"/>
                <a:cs typeface="Times New Roman" panose="02020603050405020304" pitchFamily="18" charset="0"/>
              </a:rPr>
              <a:t>We get the beauty of choice. In Israel they have to join the military when the government says so.</a:t>
            </a:r>
          </a:p>
          <a:p>
            <a:pPr lvl="1"/>
            <a:r>
              <a:rPr lang="en-US" sz="2800" dirty="0">
                <a:solidFill>
                  <a:schemeClr val="bg1"/>
                </a:solidFill>
                <a:latin typeface="Times New Roman" panose="02020603050405020304" pitchFamily="18" charset="0"/>
                <a:cs typeface="Times New Roman" panose="02020603050405020304" pitchFamily="18" charset="0"/>
              </a:rPr>
              <a:t>In WWII we actually let the folks of Hiroshima know we were going to bomb them before we bombed them.  What other superpower would do that?</a:t>
            </a:r>
          </a:p>
          <a:p>
            <a:pPr lvl="1"/>
            <a:r>
              <a:rPr lang="en-US" sz="2800" dirty="0">
                <a:solidFill>
                  <a:schemeClr val="bg1"/>
                </a:solidFill>
                <a:latin typeface="Times New Roman" panose="02020603050405020304" pitchFamily="18" charset="0"/>
                <a:cs typeface="Times New Roman" panose="02020603050405020304" pitchFamily="18" charset="0"/>
              </a:rPr>
              <a:t>What ever your idea of the American dream is if America ceases to exist so will your American dream.</a:t>
            </a:r>
          </a:p>
          <a:p>
            <a:pPr lvl="1"/>
            <a:r>
              <a:rPr lang="en-US" sz="2800" dirty="0">
                <a:solidFill>
                  <a:schemeClr val="bg1"/>
                </a:solidFill>
                <a:latin typeface="Times New Roman" panose="02020603050405020304" pitchFamily="18" charset="0"/>
                <a:cs typeface="Times New Roman" panose="02020603050405020304" pitchFamily="18" charset="0"/>
              </a:rPr>
              <a:t>I never want America to turn socialist or communist.  In fact, the Pilgrims tried socialism and did not work.  When they used the Biblical mandate of “you don’t work, you don’t eat” that is when the Pilgrims started to succeed.</a:t>
            </a:r>
          </a:p>
        </p:txBody>
      </p:sp>
    </p:spTree>
    <p:extLst>
      <p:ext uri="{BB962C8B-B14F-4D97-AF65-F5344CB8AC3E}">
        <p14:creationId xmlns:p14="http://schemas.microsoft.com/office/powerpoint/2010/main" val="161426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7462" y="1514007"/>
            <a:ext cx="8034727" cy="4662956"/>
          </a:xfrm>
        </p:spPr>
        <p:txBody>
          <a:bodyPr>
            <a:normAutofit/>
          </a:bodyPr>
          <a:lstStyle/>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62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E6DED7-1091-0D7A-23F3-AB9777D116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0122F-19D5-52AA-8F29-5EE1C96F2871}"/>
              </a:ext>
            </a:extLst>
          </p:cNvPr>
          <p:cNvSpPr>
            <a:spLocks noGrp="1"/>
          </p:cNvSpPr>
          <p:nvPr>
            <p:ph idx="1"/>
          </p:nvPr>
        </p:nvSpPr>
        <p:spPr>
          <a:xfrm>
            <a:off x="3867462" y="1514007"/>
            <a:ext cx="8034727" cy="4662956"/>
          </a:xfrm>
        </p:spPr>
        <p:txBody>
          <a:bodyPr>
            <a:normAutofit/>
          </a:bodyPr>
          <a:lstStyle/>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977D6C8-6B65-DA83-AAFF-5E1F81F92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609636" cy="1487426"/>
          </a:xfrm>
          <a:prstGeom prst="rect">
            <a:avLst/>
          </a:prstGeom>
        </p:spPr>
      </p:pic>
      <p:sp>
        <p:nvSpPr>
          <p:cNvPr id="5" name="Title 1">
            <a:extLst>
              <a:ext uri="{FF2B5EF4-FFF2-40B4-BE49-F238E27FC236}">
                <a16:creationId xmlns:a16="http://schemas.microsoft.com/office/drawing/2014/main" id="{78ECE252-90D6-2553-63AD-E3FBF284ECD6}"/>
              </a:ext>
            </a:extLst>
          </p:cNvPr>
          <p:cNvSpPr>
            <a:spLocks noGrp="1"/>
          </p:cNvSpPr>
          <p:nvPr>
            <p:ph type="title"/>
          </p:nvPr>
        </p:nvSpPr>
        <p:spPr>
          <a:xfrm>
            <a:off x="1386589" y="161864"/>
            <a:ext cx="10515600" cy="1325563"/>
          </a:xfrm>
        </p:spPr>
        <p:txBody>
          <a:bodyPr/>
          <a:lstStyle/>
          <a:p>
            <a:pPr algn="ctr"/>
            <a:r>
              <a:rPr lang="en-US" dirty="0">
                <a:latin typeface="Mistral" panose="03090702030407020403" pitchFamily="66" charset="0"/>
              </a:rPr>
              <a:t>Who were some of the Pastors?</a:t>
            </a:r>
            <a:endParaRPr lang="en-US" dirty="0"/>
          </a:p>
        </p:txBody>
      </p:sp>
      <p:sp>
        <p:nvSpPr>
          <p:cNvPr id="6" name="Content Placeholder 2">
            <a:extLst>
              <a:ext uri="{FF2B5EF4-FFF2-40B4-BE49-F238E27FC236}">
                <a16:creationId xmlns:a16="http://schemas.microsoft.com/office/drawing/2014/main" id="{4F900D3E-0884-D0BA-EF26-DA01C4EE1C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Muhlenberg Brothers – both Pastors</a:t>
            </a:r>
          </a:p>
          <a:p>
            <a:pPr lvl="1"/>
            <a:r>
              <a:rPr lang="en-US" i="0" dirty="0">
                <a:solidFill>
                  <a:srgbClr val="202122"/>
                </a:solidFill>
                <a:effectLst/>
                <a:latin typeface="Times New Roman" panose="02020603050405020304" pitchFamily="18" charset="0"/>
                <a:cs typeface="Times New Roman" panose="02020603050405020304" pitchFamily="18" charset="0"/>
              </a:rPr>
              <a:t>Frederick Augustus Conrad Muhlenberg </a:t>
            </a:r>
            <a:r>
              <a:rPr lang="en-US" dirty="0">
                <a:solidFill>
                  <a:srgbClr val="202122"/>
                </a:solidFill>
                <a:latin typeface="Times New Roman" panose="02020603050405020304" pitchFamily="18" charset="0"/>
                <a:cs typeface="Times New Roman" panose="02020603050405020304" pitchFamily="18" charset="0"/>
              </a:rPr>
              <a:t>–First One to sign the First Amendment</a:t>
            </a:r>
          </a:p>
          <a:p>
            <a:pPr lvl="1"/>
            <a:r>
              <a:rPr lang="en-US" dirty="0">
                <a:latin typeface="Times New Roman" panose="02020603050405020304" pitchFamily="18" charset="0"/>
                <a:cs typeface="Times New Roman" panose="02020603050405020304" pitchFamily="18" charset="0"/>
              </a:rPr>
              <a:t>John Peter Gabriel Muhlenberg – would call his church to arms after preaching from Ecclesiastes Chapter 3 and the Virginia Regiment would be formed from his church</a:t>
            </a:r>
          </a:p>
          <a:p>
            <a:r>
              <a:rPr lang="en-US" sz="2400" dirty="0">
                <a:latin typeface="Times New Roman" panose="02020603050405020304" pitchFamily="18" charset="0"/>
                <a:cs typeface="Times New Roman" panose="02020603050405020304" pitchFamily="18" charset="0"/>
              </a:rPr>
              <a:t>Reverend Jonas Clark</a:t>
            </a:r>
          </a:p>
          <a:p>
            <a:pPr lvl="1"/>
            <a:r>
              <a:rPr lang="en-US" dirty="0">
                <a:latin typeface="Times New Roman" panose="02020603050405020304" pitchFamily="18" charset="0"/>
                <a:cs typeface="Times New Roman" panose="02020603050405020304" pitchFamily="18" charset="0"/>
              </a:rPr>
              <a:t>His words were known to be the primer in the gun on the Lexington/Green</a:t>
            </a:r>
          </a:p>
          <a:p>
            <a:pPr lvl="1"/>
            <a:r>
              <a:rPr lang="en-US" dirty="0">
                <a:latin typeface="Times New Roman" panose="02020603050405020304" pitchFamily="18" charset="0"/>
                <a:cs typeface="Times New Roman" panose="02020603050405020304" pitchFamily="18" charset="0"/>
              </a:rPr>
              <a:t>For a copy of his sermon the year after The Shot Heard Around the World go here: Exhibit C</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32FB262-58ED-EACB-5497-6E8DF9030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008" y="5686347"/>
            <a:ext cx="8527720" cy="517196"/>
          </a:xfrm>
          <a:prstGeom prst="rect">
            <a:avLst/>
          </a:prstGeom>
        </p:spPr>
      </p:pic>
    </p:spTree>
    <p:extLst>
      <p:ext uri="{BB962C8B-B14F-4D97-AF65-F5344CB8AC3E}">
        <p14:creationId xmlns:p14="http://schemas.microsoft.com/office/powerpoint/2010/main" val="49747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720341-E624-5A8C-7F2E-672B589EFD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125AD8-F62B-73EF-AB8F-CA01494EF2D5}"/>
              </a:ext>
            </a:extLst>
          </p:cNvPr>
          <p:cNvSpPr>
            <a:spLocks noGrp="1"/>
          </p:cNvSpPr>
          <p:nvPr>
            <p:ph idx="1"/>
          </p:nvPr>
        </p:nvSpPr>
        <p:spPr>
          <a:xfrm>
            <a:off x="3867462" y="1514007"/>
            <a:ext cx="8034727" cy="4662956"/>
          </a:xfrm>
        </p:spPr>
        <p:txBody>
          <a:bodyPr>
            <a:normAutofit/>
          </a:bodyPr>
          <a:lstStyle/>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25EC980-0CDD-824B-B142-1C054A15F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609636" cy="1487426"/>
          </a:xfrm>
          <a:prstGeom prst="rect">
            <a:avLst/>
          </a:prstGeom>
        </p:spPr>
      </p:pic>
      <p:sp>
        <p:nvSpPr>
          <p:cNvPr id="5" name="Title 1">
            <a:extLst>
              <a:ext uri="{FF2B5EF4-FFF2-40B4-BE49-F238E27FC236}">
                <a16:creationId xmlns:a16="http://schemas.microsoft.com/office/drawing/2014/main" id="{67B3696E-E23C-246C-E7A9-50272CBAC3E9}"/>
              </a:ext>
            </a:extLst>
          </p:cNvPr>
          <p:cNvSpPr>
            <a:spLocks noGrp="1"/>
          </p:cNvSpPr>
          <p:nvPr>
            <p:ph type="title"/>
          </p:nvPr>
        </p:nvSpPr>
        <p:spPr>
          <a:xfrm>
            <a:off x="1386589" y="161864"/>
            <a:ext cx="10515600" cy="1325563"/>
          </a:xfrm>
        </p:spPr>
        <p:txBody>
          <a:bodyPr/>
          <a:lstStyle/>
          <a:p>
            <a:pPr algn="ctr"/>
            <a:r>
              <a:rPr lang="en-US" dirty="0">
                <a:latin typeface="Mistral" panose="03090702030407020403" pitchFamily="66" charset="0"/>
              </a:rPr>
              <a:t>Who were some of the Pastors?</a:t>
            </a:r>
            <a:endParaRPr lang="en-US" dirty="0"/>
          </a:p>
        </p:txBody>
      </p:sp>
      <p:sp>
        <p:nvSpPr>
          <p:cNvPr id="6" name="Content Placeholder 2">
            <a:extLst>
              <a:ext uri="{FF2B5EF4-FFF2-40B4-BE49-F238E27FC236}">
                <a16:creationId xmlns:a16="http://schemas.microsoft.com/office/drawing/2014/main" id="{3E510594-DDBC-7835-84A2-FAB8C8306D21}"/>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Reverend John Wise</a:t>
            </a:r>
          </a:p>
          <a:p>
            <a:pPr lvl="1"/>
            <a:r>
              <a:rPr lang="en-US" dirty="0">
                <a:latin typeface="Times New Roman" panose="02020603050405020304" pitchFamily="18" charset="0"/>
                <a:cs typeface="Times New Roman" panose="02020603050405020304" pitchFamily="18" charset="0"/>
              </a:rPr>
              <a:t>His words would plant seeds for the Sons of Liberty to distribute a book called “A Vindication of the Government of New England Churches”. Get your copy today, Exhibit D</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Harry Hoosier</a:t>
            </a:r>
          </a:p>
          <a:p>
            <a:pPr lvl="1"/>
            <a:r>
              <a:rPr lang="en-US" sz="2000" dirty="0">
                <a:latin typeface="Times New Roman" panose="02020603050405020304" pitchFamily="18" charset="0"/>
                <a:cs typeface="Times New Roman" panose="02020603050405020304" pitchFamily="18" charset="0"/>
              </a:rPr>
              <a:t>1750-1806: Founding Era preacher from whom Indiana takes its name “Hoosiers”.</a:t>
            </a:r>
          </a:p>
          <a:p>
            <a:pPr marL="457200" lvl="1" indent="0">
              <a:buNone/>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518E1D8-3E21-1B49-D2B0-CC57369DA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396" y="3328289"/>
            <a:ext cx="8527720" cy="517196"/>
          </a:xfrm>
          <a:prstGeom prst="rect">
            <a:avLst/>
          </a:prstGeom>
        </p:spPr>
      </p:pic>
      <p:pic>
        <p:nvPicPr>
          <p:cNvPr id="2" name="Picture 1">
            <a:extLst>
              <a:ext uri="{FF2B5EF4-FFF2-40B4-BE49-F238E27FC236}">
                <a16:creationId xmlns:a16="http://schemas.microsoft.com/office/drawing/2014/main" id="{D8EC660C-362E-72A4-7559-61D46523D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387" y="5004105"/>
            <a:ext cx="1511056" cy="1511056"/>
          </a:xfrm>
          <a:prstGeom prst="rect">
            <a:avLst/>
          </a:prstGeom>
        </p:spPr>
      </p:pic>
    </p:spTree>
    <p:extLst>
      <p:ext uri="{BB962C8B-B14F-4D97-AF65-F5344CB8AC3E}">
        <p14:creationId xmlns:p14="http://schemas.microsoft.com/office/powerpoint/2010/main" val="92101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164D99-FF47-D27A-33C2-07CDB01CF7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DAC54F-3155-17BD-6CC1-26E4D3509175}"/>
              </a:ext>
            </a:extLst>
          </p:cNvPr>
          <p:cNvSpPr>
            <a:spLocks noGrp="1"/>
          </p:cNvSpPr>
          <p:nvPr>
            <p:ph idx="1"/>
          </p:nvPr>
        </p:nvSpPr>
        <p:spPr>
          <a:xfrm>
            <a:off x="3867462" y="1514007"/>
            <a:ext cx="8034727" cy="4662956"/>
          </a:xfrm>
        </p:spPr>
        <p:txBody>
          <a:bodyPr>
            <a:normAutofit/>
          </a:bodyPr>
          <a:lstStyle/>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EF03284-DEB4-4891-5E01-CCA366B83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2609636" cy="1487426"/>
          </a:xfrm>
          <a:prstGeom prst="rect">
            <a:avLst/>
          </a:prstGeom>
        </p:spPr>
      </p:pic>
      <p:sp>
        <p:nvSpPr>
          <p:cNvPr id="5" name="Title 1">
            <a:extLst>
              <a:ext uri="{FF2B5EF4-FFF2-40B4-BE49-F238E27FC236}">
                <a16:creationId xmlns:a16="http://schemas.microsoft.com/office/drawing/2014/main" id="{53E5CE29-DE98-D588-6EF2-292A0317C4DC}"/>
              </a:ext>
            </a:extLst>
          </p:cNvPr>
          <p:cNvSpPr>
            <a:spLocks noGrp="1"/>
          </p:cNvSpPr>
          <p:nvPr>
            <p:ph type="title"/>
          </p:nvPr>
        </p:nvSpPr>
        <p:spPr>
          <a:xfrm>
            <a:off x="1386589" y="161864"/>
            <a:ext cx="10515600" cy="1325563"/>
          </a:xfrm>
        </p:spPr>
        <p:txBody>
          <a:bodyPr/>
          <a:lstStyle/>
          <a:p>
            <a:pPr algn="ctr"/>
            <a:r>
              <a:rPr lang="en-US" dirty="0">
                <a:latin typeface="Mistral" panose="03090702030407020403" pitchFamily="66" charset="0"/>
              </a:rPr>
              <a:t>Who were some of the Pastors?</a:t>
            </a:r>
            <a:endParaRPr lang="en-US" dirty="0"/>
          </a:p>
        </p:txBody>
      </p:sp>
      <p:sp>
        <p:nvSpPr>
          <p:cNvPr id="6" name="Content Placeholder 2">
            <a:extLst>
              <a:ext uri="{FF2B5EF4-FFF2-40B4-BE49-F238E27FC236}">
                <a16:creationId xmlns:a16="http://schemas.microsoft.com/office/drawing/2014/main" id="{77D1A3AD-C67D-2E5B-2600-C82A2C36C65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a:latin typeface="Times New Roman" panose="02020603050405020304" pitchFamily="18" charset="0"/>
                <a:cs typeface="Times New Roman" panose="02020603050405020304" pitchFamily="18" charset="0"/>
              </a:rPr>
              <a:t>-I wish I had more time to go through many more Pastors – like the Pastor would preach the sermon that would bring “Under God” in the Pledge of Allegiance</a:t>
            </a:r>
          </a:p>
          <a:p>
            <a:pPr marL="457200" lvl="1" indent="0">
              <a:buNone/>
            </a:pPr>
            <a:r>
              <a:rPr lang="en-US" dirty="0">
                <a:latin typeface="Times New Roman" panose="02020603050405020304" pitchFamily="18" charset="0"/>
                <a:cs typeface="Times New Roman" panose="02020603050405020304" pitchFamily="18" charset="0"/>
              </a:rPr>
              <a:t>-Those Pastors who spoke out against The Divine Right of Kings</a:t>
            </a:r>
          </a:p>
          <a:p>
            <a:pPr marL="457200" lvl="1" indent="0">
              <a:buNone/>
            </a:pPr>
            <a:r>
              <a:rPr lang="en-US" dirty="0">
                <a:latin typeface="Times New Roman" panose="02020603050405020304" pitchFamily="18" charset="0"/>
                <a:cs typeface="Times New Roman" panose="02020603050405020304" pitchFamily="18" charset="0"/>
              </a:rPr>
              <a:t>-How the Reformation with Calvin and Luther planted seeds for the Revolution</a:t>
            </a:r>
          </a:p>
          <a:p>
            <a:pPr marL="457200" lvl="1" indent="0">
              <a:buNone/>
            </a:pPr>
            <a:r>
              <a:rPr lang="en-US" dirty="0">
                <a:latin typeface="Times New Roman" panose="02020603050405020304" pitchFamily="18" charset="0"/>
                <a:cs typeface="Times New Roman" panose="02020603050405020304" pitchFamily="18" charset="0"/>
              </a:rPr>
              <a:t>-We have had great Pastors throughout all of Christianity – from Whitefield or Wesley or Spurgeon</a:t>
            </a:r>
          </a:p>
          <a:p>
            <a:pPr marL="457200" lvl="1" indent="0">
              <a:buNone/>
            </a:pPr>
            <a:r>
              <a:rPr lang="en-US" dirty="0">
                <a:latin typeface="Times New Roman" panose="02020603050405020304" pitchFamily="18" charset="0"/>
                <a:cs typeface="Times New Roman" panose="02020603050405020304" pitchFamily="18" charset="0"/>
              </a:rPr>
              <a:t>-Those Pastors who promoted The Doctrine of Lesser Magistrates when the Reformation almost failed</a:t>
            </a:r>
          </a:p>
          <a:p>
            <a:pPr marL="457200" lvl="1" indent="0">
              <a:buNone/>
            </a:pPr>
            <a:endParaRPr lang="en-US" dirty="0">
              <a:latin typeface="Times New Roman" panose="02020603050405020304" pitchFamily="18" charset="0"/>
              <a:cs typeface="Times New Roman" panose="02020603050405020304" pitchFamily="18" charset="0"/>
            </a:endParaRPr>
          </a:p>
          <a:p>
            <a:pPr marL="457200" lvl="1"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39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303AD81-1FB8-46A9-855D-3A757410E8E4}"/>
              </a:ext>
            </a:extLst>
          </p:cNvPr>
          <p:cNvSpPr>
            <a:spLocks noGrp="1"/>
          </p:cNvSpPr>
          <p:nvPr>
            <p:ph idx="1"/>
          </p:nvPr>
        </p:nvSpPr>
        <p:spPr>
          <a:xfrm>
            <a:off x="6715124" y="1825625"/>
            <a:ext cx="4638675" cy="4351338"/>
          </a:xfrm>
        </p:spPr>
        <p:txBody>
          <a:bodyPr>
            <a:normAutofit/>
          </a:bodyPr>
          <a:lstStyle/>
          <a:p>
            <a:pPr marL="0" indent="0">
              <a:buNone/>
            </a:pPr>
            <a:r>
              <a:rPr lang="en-US" sz="3200" i="0" dirty="0">
                <a:solidFill>
                  <a:schemeClr val="bg2"/>
                </a:solidFill>
                <a:effectLst/>
                <a:latin typeface="Roboto" panose="020B0604020202020204" pitchFamily="2" charset="0"/>
              </a:rPr>
              <a:t>Leviticus 25:10 “Proclaim</a:t>
            </a:r>
            <a:r>
              <a:rPr lang="en-US" sz="3200" i="0" dirty="0">
                <a:solidFill>
                  <a:srgbClr val="FFFF00"/>
                </a:solidFill>
                <a:effectLst/>
                <a:latin typeface="Roboto" panose="020B0604020202020204" pitchFamily="2" charset="0"/>
              </a:rPr>
              <a:t> liberty </a:t>
            </a:r>
            <a:r>
              <a:rPr lang="en-US" sz="3200" i="0" dirty="0">
                <a:solidFill>
                  <a:schemeClr val="bg2"/>
                </a:solidFill>
                <a:effectLst/>
                <a:latin typeface="Roboto" panose="020B0604020202020204" pitchFamily="2" charset="0"/>
              </a:rPr>
              <a:t>throughout all the land unto all the inhabitants thereof”</a:t>
            </a:r>
            <a:endParaRPr lang="en-US" sz="3200" dirty="0">
              <a:solidFill>
                <a:schemeClr val="bg2"/>
              </a:solidFill>
            </a:endParaRPr>
          </a:p>
        </p:txBody>
      </p:sp>
      <p:pic>
        <p:nvPicPr>
          <p:cNvPr id="9" name="Picture 8">
            <a:extLst>
              <a:ext uri="{FF2B5EF4-FFF2-40B4-BE49-F238E27FC236}">
                <a16:creationId xmlns:a16="http://schemas.microsoft.com/office/drawing/2014/main" id="{17D85B0B-F059-4E85-A6F3-8C0B30F41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26" y="209149"/>
            <a:ext cx="4638676" cy="6191662"/>
          </a:xfrm>
          <a:prstGeom prst="rect">
            <a:avLst/>
          </a:prstGeom>
        </p:spPr>
      </p:pic>
    </p:spTree>
    <p:extLst>
      <p:ext uri="{BB962C8B-B14F-4D97-AF65-F5344CB8AC3E}">
        <p14:creationId xmlns:p14="http://schemas.microsoft.com/office/powerpoint/2010/main" val="1062971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lstStyle/>
          <a:p>
            <a:r>
              <a:rPr lang="en-US" sz="3200" dirty="0">
                <a:solidFill>
                  <a:schemeClr val="bg1"/>
                </a:solidFill>
                <a:latin typeface="Times New Roman" panose="02020603050405020304" pitchFamily="18" charset="0"/>
                <a:cs typeface="Times New Roman" panose="02020603050405020304" pitchFamily="18" charset="0"/>
              </a:rPr>
              <a:t>Our Republican form of government:</a:t>
            </a:r>
          </a:p>
          <a:p>
            <a:pPr lvl="1"/>
            <a:r>
              <a:rPr lang="en-US" sz="3200" dirty="0">
                <a:solidFill>
                  <a:schemeClr val="bg1"/>
                </a:solidFill>
                <a:latin typeface="Times New Roman" panose="02020603050405020304" pitchFamily="18" charset="0"/>
                <a:cs typeface="Times New Roman" panose="02020603050405020304" pitchFamily="18" charset="0"/>
              </a:rPr>
              <a:t>Exodus 18:21-22  (NASB):</a:t>
            </a:r>
          </a:p>
          <a:p>
            <a:pPr lvl="1"/>
            <a:r>
              <a:rPr lang="en-US" sz="3200" b="1" baseline="30000" dirty="0">
                <a:solidFill>
                  <a:schemeClr val="bg1"/>
                </a:solidFill>
                <a:latin typeface="Times New Roman" panose="02020603050405020304" pitchFamily="18" charset="0"/>
                <a:cs typeface="Times New Roman" panose="02020603050405020304" pitchFamily="18" charset="0"/>
              </a:rPr>
              <a:t>21 </a:t>
            </a:r>
            <a:r>
              <a:rPr lang="en-US" sz="3200" dirty="0">
                <a:solidFill>
                  <a:schemeClr val="bg1"/>
                </a:solidFill>
                <a:latin typeface="Times New Roman" panose="02020603050405020304" pitchFamily="18" charset="0"/>
                <a:cs typeface="Times New Roman" panose="02020603050405020304" pitchFamily="18" charset="0"/>
              </a:rPr>
              <a:t>Furthermore, you shall </a:t>
            </a:r>
            <a:r>
              <a:rPr lang="en-US" sz="3200" baseline="30000" dirty="0">
                <a:solidFill>
                  <a:schemeClr val="bg1"/>
                </a:solidFill>
                <a:latin typeface="Times New Roman" panose="02020603050405020304" pitchFamily="18" charset="0"/>
                <a:cs typeface="Times New Roman" panose="02020603050405020304" pitchFamily="18" charset="0"/>
              </a:rPr>
              <a:t>[</a:t>
            </a:r>
            <a:r>
              <a:rPr lang="en-US" sz="3200" baseline="30000" dirty="0">
                <a:solidFill>
                  <a:schemeClr val="bg1"/>
                </a:solidFill>
                <a:latin typeface="Times New Roman" panose="02020603050405020304" pitchFamily="18" charset="0"/>
                <a:cs typeface="Times New Roman" panose="02020603050405020304" pitchFamily="18" charset="0"/>
                <a:hlinkClick r:id="rId3" tooltip="See footnote a"/>
              </a:rPr>
              <a:t>a</a:t>
            </a:r>
            <a:r>
              <a:rPr lang="en-US" sz="3200" baseline="30000" dirty="0">
                <a:solidFill>
                  <a:schemeClr val="bg1"/>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select out of all the people able men who fear God, men of truth, those who hate dishonest gain; and you shall place </a:t>
            </a:r>
            <a:r>
              <a:rPr lang="en-US" sz="3200" i="1" dirty="0">
                <a:solidFill>
                  <a:schemeClr val="bg1"/>
                </a:solidFill>
                <a:latin typeface="Times New Roman" panose="02020603050405020304" pitchFamily="18" charset="0"/>
                <a:cs typeface="Times New Roman" panose="02020603050405020304" pitchFamily="18" charset="0"/>
              </a:rPr>
              <a:t>these</a:t>
            </a:r>
            <a:r>
              <a:rPr lang="en-US" sz="3200" dirty="0">
                <a:solidFill>
                  <a:schemeClr val="bg1"/>
                </a:solidFill>
                <a:latin typeface="Times New Roman" panose="02020603050405020304" pitchFamily="18" charset="0"/>
                <a:cs typeface="Times New Roman" panose="02020603050405020304" pitchFamily="18" charset="0"/>
              </a:rPr>
              <a:t> over them </a:t>
            </a:r>
            <a:r>
              <a:rPr lang="en-US" sz="3200" i="1" dirty="0">
                <a:solidFill>
                  <a:schemeClr val="bg1"/>
                </a:solidFill>
                <a:latin typeface="Times New Roman" panose="02020603050405020304" pitchFamily="18" charset="0"/>
                <a:cs typeface="Times New Roman" panose="02020603050405020304" pitchFamily="18" charset="0"/>
              </a:rPr>
              <a:t>as</a:t>
            </a:r>
            <a:r>
              <a:rPr lang="en-US" sz="3200" dirty="0">
                <a:solidFill>
                  <a:schemeClr val="bg1"/>
                </a:solidFill>
                <a:latin typeface="Times New Roman" panose="02020603050405020304" pitchFamily="18" charset="0"/>
                <a:cs typeface="Times New Roman" panose="02020603050405020304" pitchFamily="18" charset="0"/>
              </a:rPr>
              <a:t> leaders </a:t>
            </a:r>
            <a:r>
              <a:rPr lang="en-US" sz="3200" dirty="0">
                <a:solidFill>
                  <a:srgbClr val="FFFF00"/>
                </a:solidFill>
                <a:latin typeface="Times New Roman" panose="02020603050405020304" pitchFamily="18" charset="0"/>
                <a:cs typeface="Times New Roman" panose="02020603050405020304" pitchFamily="18" charset="0"/>
              </a:rPr>
              <a:t>of thousands, </a:t>
            </a:r>
            <a:r>
              <a:rPr lang="en-US" sz="3200" baseline="30000" dirty="0">
                <a:solidFill>
                  <a:srgbClr val="FFFF00"/>
                </a:solidFill>
                <a:latin typeface="Times New Roman" panose="02020603050405020304" pitchFamily="18" charset="0"/>
                <a:cs typeface="Times New Roman" panose="02020603050405020304" pitchFamily="18" charset="0"/>
              </a:rPr>
              <a:t>[</a:t>
            </a:r>
            <a:r>
              <a:rPr lang="en-US" sz="3200" baseline="30000" dirty="0">
                <a:solidFill>
                  <a:srgbClr val="FFFF00"/>
                </a:solidFill>
                <a:latin typeface="Times New Roman" panose="02020603050405020304" pitchFamily="18" charset="0"/>
                <a:cs typeface="Times New Roman" panose="02020603050405020304" pitchFamily="18" charset="0"/>
                <a:hlinkClick r:id="rId4" tooltip="See footnote b"/>
              </a:rPr>
              <a:t>b</a:t>
            </a:r>
            <a:r>
              <a:rPr lang="en-US" sz="3200" baseline="30000" dirty="0">
                <a:solidFill>
                  <a:srgbClr val="FFFF00"/>
                </a:solidFill>
                <a:latin typeface="Times New Roman" panose="02020603050405020304" pitchFamily="18" charset="0"/>
                <a:cs typeface="Times New Roman" panose="02020603050405020304" pitchFamily="18" charset="0"/>
              </a:rPr>
              <a:t>]</a:t>
            </a:r>
            <a:r>
              <a:rPr lang="en-US" sz="3200" dirty="0">
                <a:solidFill>
                  <a:srgbClr val="FFFF00"/>
                </a:solidFill>
                <a:latin typeface="Times New Roman" panose="02020603050405020304" pitchFamily="18" charset="0"/>
                <a:cs typeface="Times New Roman" panose="02020603050405020304" pitchFamily="18" charset="0"/>
              </a:rPr>
              <a:t>of hundreds, </a:t>
            </a:r>
            <a:r>
              <a:rPr lang="en-US" sz="3200" baseline="30000" dirty="0">
                <a:solidFill>
                  <a:srgbClr val="FFFF00"/>
                </a:solidFill>
                <a:latin typeface="Times New Roman" panose="02020603050405020304" pitchFamily="18" charset="0"/>
                <a:cs typeface="Times New Roman" panose="02020603050405020304" pitchFamily="18" charset="0"/>
              </a:rPr>
              <a:t>[</a:t>
            </a:r>
            <a:r>
              <a:rPr lang="en-US" sz="3200" baseline="30000" dirty="0">
                <a:solidFill>
                  <a:srgbClr val="FFFF00"/>
                </a:solidFill>
                <a:latin typeface="Times New Roman" panose="02020603050405020304" pitchFamily="18" charset="0"/>
                <a:cs typeface="Times New Roman" panose="02020603050405020304" pitchFamily="18" charset="0"/>
                <a:hlinkClick r:id="rId5" tooltip="See footnote c"/>
              </a:rPr>
              <a:t>c</a:t>
            </a:r>
            <a:r>
              <a:rPr lang="en-US" sz="3200" baseline="30000" dirty="0">
                <a:solidFill>
                  <a:srgbClr val="FFFF00"/>
                </a:solidFill>
                <a:latin typeface="Times New Roman" panose="02020603050405020304" pitchFamily="18" charset="0"/>
                <a:cs typeface="Times New Roman" panose="02020603050405020304" pitchFamily="18" charset="0"/>
              </a:rPr>
              <a:t>]</a:t>
            </a:r>
            <a:r>
              <a:rPr lang="en-US" sz="3200" dirty="0">
                <a:solidFill>
                  <a:srgbClr val="FFFF00"/>
                </a:solidFill>
                <a:latin typeface="Times New Roman" panose="02020603050405020304" pitchFamily="18" charset="0"/>
                <a:cs typeface="Times New Roman" panose="02020603050405020304" pitchFamily="18" charset="0"/>
              </a:rPr>
              <a:t>of fifties and </a:t>
            </a:r>
            <a:r>
              <a:rPr lang="en-US" sz="3200" baseline="30000" dirty="0">
                <a:solidFill>
                  <a:srgbClr val="FFFF00"/>
                </a:solidFill>
                <a:latin typeface="Times New Roman" panose="02020603050405020304" pitchFamily="18" charset="0"/>
                <a:cs typeface="Times New Roman" panose="02020603050405020304" pitchFamily="18" charset="0"/>
              </a:rPr>
              <a:t>[</a:t>
            </a:r>
            <a:r>
              <a:rPr lang="en-US" sz="3200" baseline="30000" dirty="0">
                <a:solidFill>
                  <a:srgbClr val="FFFF00"/>
                </a:solidFill>
                <a:latin typeface="Times New Roman" panose="02020603050405020304" pitchFamily="18" charset="0"/>
                <a:cs typeface="Times New Roman" panose="02020603050405020304" pitchFamily="18" charset="0"/>
                <a:hlinkClick r:id="rId6" tooltip="See footnote d"/>
              </a:rPr>
              <a:t>d</a:t>
            </a:r>
            <a:r>
              <a:rPr lang="en-US" sz="3200" baseline="30000" dirty="0">
                <a:solidFill>
                  <a:srgbClr val="FFFF00"/>
                </a:solidFill>
                <a:latin typeface="Times New Roman" panose="02020603050405020304" pitchFamily="18" charset="0"/>
                <a:cs typeface="Times New Roman" panose="02020603050405020304" pitchFamily="18" charset="0"/>
              </a:rPr>
              <a:t>]</a:t>
            </a:r>
            <a:r>
              <a:rPr lang="en-US" sz="3200" dirty="0">
                <a:solidFill>
                  <a:srgbClr val="FFFF00"/>
                </a:solidFill>
                <a:latin typeface="Times New Roman" panose="02020603050405020304" pitchFamily="18" charset="0"/>
                <a:cs typeface="Times New Roman" panose="02020603050405020304" pitchFamily="18" charset="0"/>
              </a:rPr>
              <a:t>of tens</a:t>
            </a:r>
            <a:r>
              <a:rPr lang="en-US" sz="3200" dirty="0">
                <a:solidFill>
                  <a:schemeClr val="bg1"/>
                </a:solidFill>
                <a:latin typeface="Times New Roman" panose="02020603050405020304" pitchFamily="18" charset="0"/>
                <a:cs typeface="Times New Roman" panose="02020603050405020304" pitchFamily="18" charset="0"/>
              </a:rPr>
              <a:t>. </a:t>
            </a:r>
          </a:p>
          <a:p>
            <a:pPr lvl="2"/>
            <a:r>
              <a:rPr lang="en-US" sz="3200" dirty="0">
                <a:solidFill>
                  <a:schemeClr val="bg1"/>
                </a:solidFill>
                <a:latin typeface="Times New Roman" panose="02020603050405020304" pitchFamily="18" charset="0"/>
                <a:cs typeface="Times New Roman" panose="02020603050405020304" pitchFamily="18" charset="0"/>
              </a:rPr>
              <a:t>Thousands, hundreds, fifties and of tens are our different levels of government (city, county, state, federal).</a:t>
            </a: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015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rmAutofit/>
          </a:bodyPr>
          <a:lstStyle/>
          <a:p>
            <a:r>
              <a:rPr lang="en-US" sz="3200" dirty="0">
                <a:solidFill>
                  <a:schemeClr val="bg1"/>
                </a:solidFill>
                <a:latin typeface="Times New Roman" panose="02020603050405020304" pitchFamily="18" charset="0"/>
                <a:cs typeface="Times New Roman" panose="02020603050405020304" pitchFamily="18" charset="0"/>
              </a:rPr>
              <a:t>Our three branches of government:</a:t>
            </a:r>
          </a:p>
          <a:p>
            <a:pPr lvl="1"/>
            <a:r>
              <a:rPr lang="en-US" sz="3200" dirty="0">
                <a:solidFill>
                  <a:schemeClr val="bg1"/>
                </a:solidFill>
                <a:latin typeface="Times New Roman" panose="02020603050405020304" pitchFamily="18" charset="0"/>
                <a:cs typeface="Times New Roman" panose="02020603050405020304" pitchFamily="18" charset="0"/>
              </a:rPr>
              <a:t>Isaiah 33:22 (NASB):</a:t>
            </a:r>
          </a:p>
          <a:p>
            <a:pPr lvl="1"/>
            <a:r>
              <a:rPr lang="en-US" sz="3200" b="1" baseline="30000" dirty="0">
                <a:solidFill>
                  <a:schemeClr val="bg1"/>
                </a:solidFill>
                <a:latin typeface="Times New Roman" panose="02020603050405020304" pitchFamily="18" charset="0"/>
                <a:cs typeface="Times New Roman" panose="02020603050405020304" pitchFamily="18" charset="0"/>
              </a:rPr>
              <a:t>22 </a:t>
            </a:r>
            <a:r>
              <a:rPr lang="en-US" sz="3200" dirty="0">
                <a:solidFill>
                  <a:schemeClr val="bg1"/>
                </a:solidFill>
                <a:latin typeface="Times New Roman" panose="02020603050405020304" pitchFamily="18" charset="0"/>
                <a:cs typeface="Times New Roman" panose="02020603050405020304" pitchFamily="18" charset="0"/>
              </a:rPr>
              <a:t>For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is our </a:t>
            </a:r>
            <a:r>
              <a:rPr lang="en-US" sz="3200" dirty="0">
                <a:solidFill>
                  <a:srgbClr val="FFFF00"/>
                </a:solidFill>
                <a:latin typeface="Times New Roman" panose="02020603050405020304" pitchFamily="18" charset="0"/>
                <a:cs typeface="Times New Roman" panose="02020603050405020304" pitchFamily="18" charset="0"/>
              </a:rPr>
              <a:t>judge</a:t>
            </a:r>
            <a:r>
              <a:rPr lang="en-US" sz="3200" dirty="0">
                <a:solidFill>
                  <a:schemeClr val="bg1"/>
                </a:solidFill>
                <a:latin typeface="Times New Roman" panose="02020603050405020304" pitchFamily="18" charset="0"/>
                <a:cs typeface="Times New Roman" panose="02020603050405020304" pitchFamily="18" charset="0"/>
              </a:rPr>
              <a:t>,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is our </a:t>
            </a:r>
            <a:r>
              <a:rPr lang="en-US" sz="3200" dirty="0">
                <a:solidFill>
                  <a:srgbClr val="FFFF00"/>
                </a:solidFill>
                <a:latin typeface="Times New Roman" panose="02020603050405020304" pitchFamily="18" charset="0"/>
                <a:cs typeface="Times New Roman" panose="02020603050405020304" pitchFamily="18" charset="0"/>
              </a:rPr>
              <a:t>lawgiver</a:t>
            </a:r>
            <a:r>
              <a:rPr lang="en-US" sz="3200" dirty="0">
                <a:solidFill>
                  <a:schemeClr val="bg1"/>
                </a:solidFill>
                <a:latin typeface="Times New Roman" panose="02020603050405020304" pitchFamily="18" charset="0"/>
                <a:cs typeface="Times New Roman" panose="02020603050405020304" pitchFamily="18" charset="0"/>
              </a:rPr>
              <a:t>, The </a:t>
            </a:r>
            <a:r>
              <a:rPr lang="en-US" sz="3200" cap="small" dirty="0">
                <a:solidFill>
                  <a:schemeClr val="bg1"/>
                </a:solidFill>
                <a:latin typeface="Times New Roman" panose="02020603050405020304" pitchFamily="18" charset="0"/>
                <a:cs typeface="Times New Roman" panose="02020603050405020304" pitchFamily="18" charset="0"/>
              </a:rPr>
              <a:t>Lord</a:t>
            </a:r>
            <a:r>
              <a:rPr lang="en-US" sz="3200" dirty="0">
                <a:solidFill>
                  <a:schemeClr val="bg1"/>
                </a:solidFill>
                <a:latin typeface="Times New Roman" panose="02020603050405020304" pitchFamily="18" charset="0"/>
                <a:cs typeface="Times New Roman" panose="02020603050405020304" pitchFamily="18" charset="0"/>
              </a:rPr>
              <a:t> is our </a:t>
            </a:r>
            <a:r>
              <a:rPr lang="en-US" sz="3200" dirty="0">
                <a:solidFill>
                  <a:srgbClr val="FFFF00"/>
                </a:solidFill>
                <a:latin typeface="Times New Roman" panose="02020603050405020304" pitchFamily="18" charset="0"/>
                <a:cs typeface="Times New Roman" panose="02020603050405020304" pitchFamily="18" charset="0"/>
              </a:rPr>
              <a:t>king</a:t>
            </a:r>
            <a:r>
              <a:rPr lang="en-US" sz="3200" dirty="0">
                <a:solidFill>
                  <a:schemeClr val="bg1"/>
                </a:solidFill>
                <a:latin typeface="Times New Roman" panose="02020603050405020304" pitchFamily="18" charset="0"/>
                <a:cs typeface="Times New Roman" panose="02020603050405020304" pitchFamily="18" charset="0"/>
              </a:rPr>
              <a:t>;</a:t>
            </a:r>
            <a:br>
              <a:rPr lang="en-US" sz="3200"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He will save us—</a:t>
            </a:r>
          </a:p>
          <a:p>
            <a:pPr lvl="2"/>
            <a:r>
              <a:rPr lang="en-US" sz="3200" dirty="0">
                <a:solidFill>
                  <a:schemeClr val="bg1"/>
                </a:solidFill>
                <a:latin typeface="Times New Roman" panose="02020603050405020304" pitchFamily="18" charset="0"/>
                <a:cs typeface="Times New Roman" panose="02020603050405020304" pitchFamily="18" charset="0"/>
              </a:rPr>
              <a:t>Judge (judicial); lawgiver (legislative); king (executive).</a:t>
            </a:r>
          </a:p>
          <a:p>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81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p:cNvSpPr>
            <a:spLocks noGrp="1"/>
          </p:cNvSpPr>
          <p:nvPr>
            <p:ph idx="1"/>
          </p:nvPr>
        </p:nvSpPr>
        <p:spPr/>
        <p:txBody>
          <a:bodyPr>
            <a:noAutofit/>
          </a:bodyPr>
          <a:lstStyle/>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Separation of Powers:</a:t>
            </a:r>
          </a:p>
          <a:p>
            <a:pPr lvl="1"/>
            <a:r>
              <a:rPr lang="en-US" sz="3200" dirty="0">
                <a:solidFill>
                  <a:schemeClr val="bg1"/>
                </a:solidFill>
                <a:latin typeface="Times New Roman" panose="02020603050405020304" pitchFamily="18" charset="0"/>
                <a:cs typeface="Times New Roman" panose="02020603050405020304" pitchFamily="18" charset="0"/>
              </a:rPr>
              <a:t>Jeremiah 17:9 (NASB):</a:t>
            </a:r>
          </a:p>
          <a:p>
            <a:pPr lvl="1"/>
            <a:r>
              <a:rPr lang="en-US" sz="3200" dirty="0">
                <a:solidFill>
                  <a:schemeClr val="bg1"/>
                </a:solidFill>
                <a:latin typeface="Times New Roman" panose="02020603050405020304" pitchFamily="18" charset="0"/>
                <a:cs typeface="Times New Roman" panose="02020603050405020304" pitchFamily="18" charset="0"/>
              </a:rPr>
              <a:t>“The heart is more deceitful than all else And is desperately sick; Who can understand it?</a:t>
            </a:r>
          </a:p>
          <a:p>
            <a:pPr lvl="2"/>
            <a:r>
              <a:rPr lang="en-US" sz="3200" dirty="0">
                <a:solidFill>
                  <a:schemeClr val="bg1"/>
                </a:solidFill>
                <a:latin typeface="Times New Roman" panose="02020603050405020304" pitchFamily="18" charset="0"/>
                <a:cs typeface="Times New Roman" panose="02020603050405020304" pitchFamily="18" charset="0"/>
              </a:rPr>
              <a:t>The founders wanted each branch to keep each other accountable because to much power wielded to the wrong person/branch can lead to disaster.  The heart is deceitful.</a:t>
            </a:r>
          </a:p>
          <a:p>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063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sz="6600" dirty="0">
                <a:solidFill>
                  <a:schemeClr val="bg1"/>
                </a:solidFill>
                <a:latin typeface="Mistral" panose="03090702030407020403" pitchFamily="66" charset="0"/>
              </a:rPr>
              <a:t>The Greatest Day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of History</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   will ALWAYS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be the Cross.  After all history is His-Story!</a:t>
            </a:r>
            <a:br>
              <a:rPr lang="en-US" sz="6600" dirty="0">
                <a:solidFill>
                  <a:schemeClr val="bg1"/>
                </a:solidFill>
                <a:latin typeface="Mistral" panose="03090702030407020403" pitchFamily="66" charset="0"/>
              </a:rPr>
            </a:br>
            <a:endParaRPr lang="en-US" sz="6600" dirty="0">
              <a:solidFill>
                <a:schemeClr val="bg1"/>
              </a:solidFill>
              <a:latin typeface="Mistral" panose="03090702030407020403" pitchFamily="66" charset="0"/>
            </a:endParaRPr>
          </a:p>
        </p:txBody>
      </p:sp>
    </p:spTree>
    <p:extLst>
      <p:ext uri="{BB962C8B-B14F-4D97-AF65-F5344CB8AC3E}">
        <p14:creationId xmlns:p14="http://schemas.microsoft.com/office/powerpoint/2010/main" val="2249470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60B783-1DBD-1A90-7C27-890754233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5B038-EC4E-F50B-CA86-6880A171357A}"/>
              </a:ext>
            </a:extLst>
          </p:cNvPr>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a:extLst>
              <a:ext uri="{FF2B5EF4-FFF2-40B4-BE49-F238E27FC236}">
                <a16:creationId xmlns:a16="http://schemas.microsoft.com/office/drawing/2014/main" id="{8EC1DB72-C2A5-1CD1-16E3-B0C895670886}"/>
              </a:ext>
            </a:extLst>
          </p:cNvPr>
          <p:cNvSpPr>
            <a:spLocks noGrp="1"/>
          </p:cNvSpPr>
          <p:nvPr>
            <p:ph idx="1"/>
          </p:nvPr>
        </p:nvSpPr>
        <p:spPr>
          <a:xfrm>
            <a:off x="714910" y="1690688"/>
            <a:ext cx="10515600" cy="4351338"/>
          </a:xfrm>
        </p:spPr>
        <p:txBody>
          <a:bodyPr>
            <a:noAutofit/>
          </a:bodyPr>
          <a:lstStyle/>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effectLst/>
                <a:latin typeface="Times New Roman" panose="02020603050405020304" pitchFamily="18" charset="0"/>
                <a:ea typeface="Calibri" panose="020F0502020204030204" pitchFamily="34" charset="0"/>
              </a:rPr>
              <a:t>First, many of the specific ideas presented in the Constitution were developed from the Christian culture of the preceding two centuries. This is confirmed by the extensive work of political scientists who embarked on an ambitious ten-year project to analyze writings from the Founding Era (1760-1805) with the goal of isolating and identifying the specific political authorities quoted during in those writings. If the sources of the specific quotes in those writings could be identified, then the origin of the Founders’ political ideas could be documented</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14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BB8E21-D17A-3461-2EA8-FD4512C68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B10DCA-2391-D988-C2EA-9C3CD40CE1AE}"/>
              </a:ext>
            </a:extLst>
          </p:cNvPr>
          <p:cNvSpPr>
            <a:spLocks noGrp="1"/>
          </p:cNvSpPr>
          <p:nvPr>
            <p:ph type="title"/>
          </p:nvPr>
        </p:nvSpPr>
        <p:spPr/>
        <p:txBody>
          <a:bodyPr/>
          <a:lstStyle/>
          <a:p>
            <a:pPr algn="ctr"/>
            <a:r>
              <a:rPr lang="en-US" dirty="0">
                <a:solidFill>
                  <a:schemeClr val="bg1"/>
                </a:solidFill>
                <a:latin typeface="Mistral" panose="03090702030407020403" pitchFamily="66" charset="0"/>
              </a:rPr>
              <a:t>Fun Facts on American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-Our Form of Government was inspired by Scripture</a:t>
            </a:r>
            <a:endParaRPr lang="en-US" dirty="0"/>
          </a:p>
        </p:txBody>
      </p:sp>
      <p:sp>
        <p:nvSpPr>
          <p:cNvPr id="3" name="Content Placeholder 2">
            <a:extLst>
              <a:ext uri="{FF2B5EF4-FFF2-40B4-BE49-F238E27FC236}">
                <a16:creationId xmlns:a16="http://schemas.microsoft.com/office/drawing/2014/main" id="{C5B02371-72F1-218D-D2DE-FD9CBD66394C}"/>
              </a:ext>
            </a:extLst>
          </p:cNvPr>
          <p:cNvSpPr>
            <a:spLocks noGrp="1"/>
          </p:cNvSpPr>
          <p:nvPr>
            <p:ph idx="1"/>
          </p:nvPr>
        </p:nvSpPr>
        <p:spPr/>
        <p:txBody>
          <a:bodyPr>
            <a:noAutofit/>
          </a:bodyPr>
          <a:lstStyle/>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effectLst/>
                <a:latin typeface="Times New Roman" panose="02020603050405020304" pitchFamily="18" charset="0"/>
                <a:ea typeface="Calibri" panose="020F0502020204030204" pitchFamily="34" charset="0"/>
              </a:rPr>
              <a:t>Selecting some 15,000 representative writings, the researchers isolated 3,154 direct quotations, and then documented the origin of those quotations.  Their research revealed the single most cited authority in the writings of the Founding Era was the Bible: thirty-four percent of the documented quotes were taken from the Bible—a percentage almost four times higher than the second most-quoted source. A second proof that the Constitution is not secular or Godless is that it was deliberately designed to be utilized alongside the Declaration of Independence—a document that explicitly refers to God multiple times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63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62" y="365125"/>
            <a:ext cx="10744238" cy="1325563"/>
          </a:xfrm>
        </p:spPr>
        <p:txBody>
          <a:bodyPr/>
          <a:lstStyle/>
          <a:p>
            <a:pPr algn="ctr"/>
            <a:r>
              <a:rPr lang="en-US" dirty="0">
                <a:latin typeface="Mistral" panose="03090702030407020403" pitchFamily="66" charset="0"/>
              </a:rPr>
              <a:t>Where am I getting this information?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567" y="1300270"/>
            <a:ext cx="7062865" cy="1247856"/>
          </a:xfrm>
          <a:prstGeom prst="rect">
            <a:avLst/>
          </a:prstGeom>
        </p:spPr>
      </p:pic>
      <p:pic>
        <p:nvPicPr>
          <p:cNvPr id="4" name="Picture 3">
            <a:extLst>
              <a:ext uri="{FF2B5EF4-FFF2-40B4-BE49-F238E27FC236}">
                <a16:creationId xmlns:a16="http://schemas.microsoft.com/office/drawing/2014/main" id="{5502E440-92B1-7AF8-8D29-34AAE895B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253" y="2403296"/>
            <a:ext cx="3228975" cy="3962400"/>
          </a:xfrm>
          <a:prstGeom prst="rect">
            <a:avLst/>
          </a:prstGeom>
        </p:spPr>
      </p:pic>
      <p:pic>
        <p:nvPicPr>
          <p:cNvPr id="8" name="Picture 7">
            <a:extLst>
              <a:ext uri="{FF2B5EF4-FFF2-40B4-BE49-F238E27FC236}">
                <a16:creationId xmlns:a16="http://schemas.microsoft.com/office/drawing/2014/main" id="{B92B73EB-70A7-A0A8-117B-77368298F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431" y="2717621"/>
            <a:ext cx="2276475" cy="3333750"/>
          </a:xfrm>
          <a:prstGeom prst="rect">
            <a:avLst/>
          </a:prstGeom>
        </p:spPr>
      </p:pic>
    </p:spTree>
    <p:extLst>
      <p:ext uri="{BB962C8B-B14F-4D97-AF65-F5344CB8AC3E}">
        <p14:creationId xmlns:p14="http://schemas.microsoft.com/office/powerpoint/2010/main" val="211219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702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574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9429"/>
          </a:xfrm>
        </p:spPr>
        <p:txBody>
          <a:bodyPr/>
          <a:lstStyle/>
          <a:p>
            <a:pPr algn="ctr"/>
            <a:r>
              <a:rPr lang="en-US" dirty="0">
                <a:solidFill>
                  <a:schemeClr val="bg1"/>
                </a:solidFill>
                <a:latin typeface="Mistral" panose="03090702030407020403" pitchFamily="66" charset="0"/>
              </a:rPr>
              <a:t>The Ten Commandments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86" y="1288530"/>
            <a:ext cx="4017364" cy="4828322"/>
          </a:xfrm>
          <a:prstGeom prst="rect">
            <a:avLst/>
          </a:prstGeom>
        </p:spPr>
      </p:pic>
      <p:sp>
        <p:nvSpPr>
          <p:cNvPr id="6" name="Rectangle 5"/>
          <p:cNvSpPr/>
          <p:nvPr/>
        </p:nvSpPr>
        <p:spPr>
          <a:xfrm>
            <a:off x="5143500" y="1039734"/>
            <a:ext cx="2507261" cy="621368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ON THE LEFT;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The Ten Commandments pictured at the US Supreme Court.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ON THE RIGHT: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Moses giving the Israelites the Ten Commandments</a:t>
            </a:r>
            <a:b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New York Supreme Court.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1975" y="1039734"/>
            <a:ext cx="3600294" cy="5615899"/>
          </a:xfrm>
          <a:prstGeom prst="rect">
            <a:avLst/>
          </a:prstGeom>
        </p:spPr>
      </p:pic>
    </p:spTree>
    <p:extLst>
      <p:ext uri="{BB962C8B-B14F-4D97-AF65-F5344CB8AC3E}">
        <p14:creationId xmlns:p14="http://schemas.microsoft.com/office/powerpoint/2010/main" val="2580281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712720" y="1514007"/>
            <a:ext cx="9189469" cy="4662956"/>
          </a:xfrm>
        </p:spPr>
        <p:txBody>
          <a:bodyPr>
            <a:normAutofit/>
          </a:bodyPr>
          <a:lstStyle/>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dirty="0">
              <a:solidFill>
                <a:srgbClr val="212121"/>
              </a:solidFill>
              <a:latin typeface="Times New Roman" panose="02020603050405020304" pitchFamily="18" charset="0"/>
              <a:cs typeface="Times New Roman" panose="02020603050405020304" pitchFamily="18" charset="0"/>
            </a:endParaRPr>
          </a:p>
          <a:p>
            <a:pPr marL="0" indent="0">
              <a:buNone/>
            </a:pPr>
            <a:r>
              <a:rPr lang="en-US" sz="3200" b="0" i="0" dirty="0">
                <a:solidFill>
                  <a:srgbClr val="FFFF00"/>
                </a:solidFill>
                <a:effectLst/>
                <a:latin typeface="Times New Roman" panose="02020603050405020304" pitchFamily="18" charset="0"/>
                <a:cs typeface="Times New Roman" panose="02020603050405020304" pitchFamily="18" charset="0"/>
              </a:rPr>
              <a:t>Did you know the Declaration of Independence lists the Deity of God four times???</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91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743200" y="1514007"/>
            <a:ext cx="8610601" cy="4662956"/>
          </a:xfrm>
        </p:spPr>
        <p:txBody>
          <a:bodyPr>
            <a:normAutofit/>
          </a:bodyPr>
          <a:lstStyle/>
          <a:p>
            <a:pPr marL="0" indent="0">
              <a:buNone/>
            </a:pPr>
            <a:endParaRPr lang="en-US"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chemeClr val="bg1"/>
                </a:solidFill>
                <a:effectLst/>
                <a:latin typeface="Times New Roman" panose="02020603050405020304" pitchFamily="18" charset="0"/>
                <a:cs typeface="Times New Roman" panose="02020603050405020304" pitchFamily="18" charset="0"/>
              </a:rPr>
              <a:t>-When in the Course of human events, it becomes necessary for one people to dissolve the political bands which have connected them with another, and to assume among the powers of the earth, the separate and equal station to which the </a:t>
            </a:r>
            <a:r>
              <a:rPr lang="en-US" sz="3200" b="0" i="0" dirty="0">
                <a:solidFill>
                  <a:srgbClr val="FFFF00"/>
                </a:solidFill>
                <a:effectLst/>
                <a:latin typeface="Times New Roman" panose="02020603050405020304" pitchFamily="18" charset="0"/>
                <a:cs typeface="Times New Roman" panose="02020603050405020304" pitchFamily="18" charset="0"/>
              </a:rPr>
              <a:t>Laws of Nature and of </a:t>
            </a:r>
            <a:r>
              <a:rPr lang="en-US" sz="3200" b="1" i="0" dirty="0">
                <a:solidFill>
                  <a:srgbClr val="FFFF00"/>
                </a:solidFill>
                <a:effectLst/>
                <a:latin typeface="Times New Roman" panose="02020603050405020304" pitchFamily="18" charset="0"/>
                <a:cs typeface="Times New Roman" panose="02020603050405020304" pitchFamily="18" charset="0"/>
              </a:rPr>
              <a:t>Nature’s God </a:t>
            </a:r>
            <a:r>
              <a:rPr lang="en-US" sz="3200" b="0" i="0" dirty="0">
                <a:solidFill>
                  <a:schemeClr val="bg1"/>
                </a:solidFill>
                <a:effectLst/>
                <a:latin typeface="Times New Roman" panose="02020603050405020304" pitchFamily="18" charset="0"/>
                <a:cs typeface="Times New Roman" panose="02020603050405020304" pitchFamily="18" charset="0"/>
              </a:rPr>
              <a:t>entitle them, a decent respect to the opinions of mankind requires that they should declare the causes which impel them to the separation. </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44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956561" y="1514007"/>
            <a:ext cx="8178800" cy="4662956"/>
          </a:xfrm>
        </p:spPr>
        <p:txBody>
          <a:bodyPr>
            <a:normAutofit/>
          </a:bodyPr>
          <a:lstStyle/>
          <a:p>
            <a:pPr marL="0" indent="0">
              <a:buNone/>
            </a:pPr>
            <a:endParaRPr lang="en-US" sz="32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3200" dirty="0">
              <a:solidFill>
                <a:schemeClr val="bg1"/>
              </a:solidFill>
              <a:latin typeface="Times New Roman" panose="02020603050405020304" pitchFamily="18" charset="0"/>
              <a:cs typeface="Times New Roman" panose="02020603050405020304" pitchFamily="18" charset="0"/>
            </a:endParaRPr>
          </a:p>
          <a:p>
            <a:pPr marL="0" indent="0">
              <a:buNone/>
            </a:pPr>
            <a:r>
              <a:rPr lang="en-US" sz="3200" dirty="0">
                <a:solidFill>
                  <a:schemeClr val="bg1"/>
                </a:solidFill>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We hold these truths to be self-evident, that all men are created equal, that they are </a:t>
            </a:r>
            <a:r>
              <a:rPr lang="en-US" sz="3200" b="1" i="0" dirty="0">
                <a:solidFill>
                  <a:srgbClr val="FFFF00"/>
                </a:solidFill>
                <a:effectLst/>
                <a:latin typeface="Times New Roman" panose="02020603050405020304" pitchFamily="18" charset="0"/>
                <a:cs typeface="Times New Roman" panose="02020603050405020304" pitchFamily="18" charset="0"/>
              </a:rPr>
              <a:t>endowed by their Creator</a:t>
            </a:r>
            <a:r>
              <a:rPr lang="en-US" sz="3200" b="0" i="0" dirty="0">
                <a:solidFill>
                  <a:srgbClr val="FFFF00"/>
                </a:solidFill>
                <a:effectLst/>
                <a:latin typeface="Times New Roman" panose="02020603050405020304" pitchFamily="18" charset="0"/>
                <a:cs typeface="Times New Roman" panose="02020603050405020304" pitchFamily="18" charset="0"/>
              </a:rPr>
              <a:t> </a:t>
            </a:r>
            <a:r>
              <a:rPr lang="en-US" sz="3200" b="0" i="0" dirty="0">
                <a:solidFill>
                  <a:schemeClr val="bg1"/>
                </a:solidFill>
                <a:effectLst/>
                <a:latin typeface="Times New Roman" panose="02020603050405020304" pitchFamily="18" charset="0"/>
                <a:cs typeface="Times New Roman" panose="02020603050405020304" pitchFamily="18" charset="0"/>
              </a:rPr>
              <a:t>with certain unalienable Rights, that among these are Life, Liberty and the pursuit of Happiness.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17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661921" y="1514007"/>
            <a:ext cx="8879840" cy="4662956"/>
          </a:xfrm>
        </p:spPr>
        <p:txBody>
          <a:bodyPr>
            <a:normAutofit/>
          </a:bodyPr>
          <a:lstStyle/>
          <a:p>
            <a:pPr marL="0" indent="0">
              <a:buNone/>
            </a:pPr>
            <a:endParaRPr lang="en-US"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chemeClr val="bg1"/>
                </a:solidFill>
                <a:effectLst/>
                <a:latin typeface="Times New Roman" panose="02020603050405020304" pitchFamily="18" charset="0"/>
                <a:cs typeface="Times New Roman" panose="02020603050405020304" pitchFamily="18" charset="0"/>
              </a:rPr>
              <a:t>-We, therefore, the Representatives of the United States of America, in General Congress Assembled, appealing to </a:t>
            </a:r>
            <a:r>
              <a:rPr lang="en-US" sz="3200" b="1" i="0" dirty="0">
                <a:solidFill>
                  <a:srgbClr val="FFFF00"/>
                </a:solidFill>
                <a:effectLst/>
                <a:latin typeface="Times New Roman" panose="02020603050405020304" pitchFamily="18" charset="0"/>
                <a:cs typeface="Times New Roman" panose="02020603050405020304" pitchFamily="18" charset="0"/>
              </a:rPr>
              <a:t>the Supreme Judge of the world</a:t>
            </a:r>
            <a:r>
              <a:rPr lang="en-US" sz="3200" b="0" i="0" dirty="0">
                <a:solidFill>
                  <a:srgbClr val="FFFF00"/>
                </a:solidFill>
                <a:effectLst/>
                <a:latin typeface="Times New Roman" panose="02020603050405020304" pitchFamily="18" charset="0"/>
                <a:cs typeface="Times New Roman" panose="02020603050405020304" pitchFamily="18" charset="0"/>
              </a:rPr>
              <a:t> </a:t>
            </a:r>
            <a:r>
              <a:rPr lang="en-US" sz="3200" b="0" i="0" dirty="0">
                <a:solidFill>
                  <a:schemeClr val="bg1"/>
                </a:solidFill>
                <a:effectLst/>
                <a:latin typeface="Times New Roman" panose="02020603050405020304" pitchFamily="18" charset="0"/>
                <a:cs typeface="Times New Roman" panose="02020603050405020304" pitchFamily="18" charset="0"/>
              </a:rPr>
              <a:t>for the rectitude of our intentions, do, in the Name, and by the Authority of the good People of these Colonies, solemnly publish and declare, That these United Colonies are, and of Right ought to be Free and Independent States;</a:t>
            </a:r>
            <a:r>
              <a:rPr lang="en-US" sz="3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79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BDF5-9C3E-16A6-C840-CF6B3633BB86}"/>
              </a:ext>
            </a:extLst>
          </p:cNvPr>
          <p:cNvSpPr>
            <a:spLocks noGrp="1"/>
          </p:cNvSpPr>
          <p:nvPr>
            <p:ph type="title"/>
          </p:nvPr>
        </p:nvSpPr>
        <p:spPr>
          <a:xfrm>
            <a:off x="680085" y="691515"/>
            <a:ext cx="10515600" cy="1325563"/>
          </a:xfrm>
        </p:spPr>
        <p:txBody>
          <a:bodyPr>
            <a:normAutofit/>
          </a:bodyPr>
          <a:lstStyle/>
          <a:p>
            <a:pPr algn="ctr"/>
            <a:r>
              <a:rPr lang="en-US" dirty="0">
                <a:solidFill>
                  <a:schemeClr val="bg1"/>
                </a:solidFill>
                <a:latin typeface="Times New Roman" panose="02020603050405020304" pitchFamily="18" charset="0"/>
                <a:cs typeface="Times New Roman" panose="02020603050405020304" pitchFamily="18" charset="0"/>
              </a:rPr>
              <a:t>Who I am. My Why!</a:t>
            </a:r>
          </a:p>
        </p:txBody>
      </p:sp>
      <p:pic>
        <p:nvPicPr>
          <p:cNvPr id="9" name="Picture 8">
            <a:extLst>
              <a:ext uri="{FF2B5EF4-FFF2-40B4-BE49-F238E27FC236}">
                <a16:creationId xmlns:a16="http://schemas.microsoft.com/office/drawing/2014/main" id="{5FA6B107-445B-4AD0-64C6-6A754299B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1924049"/>
            <a:ext cx="3743325" cy="3743325"/>
          </a:xfrm>
          <a:prstGeom prst="rect">
            <a:avLst/>
          </a:prstGeom>
        </p:spPr>
      </p:pic>
      <p:pic>
        <p:nvPicPr>
          <p:cNvPr id="11" name="Picture 10">
            <a:extLst>
              <a:ext uri="{FF2B5EF4-FFF2-40B4-BE49-F238E27FC236}">
                <a16:creationId xmlns:a16="http://schemas.microsoft.com/office/drawing/2014/main" id="{93F1F2A9-5A37-CD1F-9485-812EBFA31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1924049"/>
            <a:ext cx="4743450" cy="3557588"/>
          </a:xfrm>
          <a:prstGeom prst="rect">
            <a:avLst/>
          </a:prstGeom>
        </p:spPr>
      </p:pic>
    </p:spTree>
    <p:extLst>
      <p:ext uri="{BB962C8B-B14F-4D97-AF65-F5344CB8AC3E}">
        <p14:creationId xmlns:p14="http://schemas.microsoft.com/office/powerpoint/2010/main" val="1298030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Mistral" panose="03090702030407020403" pitchFamily="66" charset="0"/>
              </a:rPr>
              <a:t>The Declaration of Independence</a:t>
            </a:r>
            <a:endParaRPr lang="en-US" dirty="0">
              <a:solidFill>
                <a:schemeClr val="bg1"/>
              </a:solidFill>
            </a:endParaRPr>
          </a:p>
        </p:txBody>
      </p:sp>
      <p:sp>
        <p:nvSpPr>
          <p:cNvPr id="3" name="Content Placeholder 2"/>
          <p:cNvSpPr>
            <a:spLocks noGrp="1"/>
          </p:cNvSpPr>
          <p:nvPr>
            <p:ph idx="1"/>
          </p:nvPr>
        </p:nvSpPr>
        <p:spPr>
          <a:xfrm>
            <a:off x="2133600" y="1574883"/>
            <a:ext cx="9341869" cy="3708233"/>
          </a:xfrm>
        </p:spPr>
        <p:txBody>
          <a:bodyPr>
            <a:noAutofit/>
          </a:bodyPr>
          <a:lstStyle/>
          <a:p>
            <a:pPr marL="0" indent="0">
              <a:buNone/>
            </a:pPr>
            <a:r>
              <a:rPr lang="en-US" sz="3200" dirty="0">
                <a:solidFill>
                  <a:schemeClr val="bg1"/>
                </a:solidFill>
                <a:latin typeface="Times New Roman" panose="02020603050405020304" pitchFamily="18" charset="0"/>
                <a:cs typeface="Times New Roman" panose="02020603050405020304" pitchFamily="18" charset="0"/>
              </a:rPr>
              <a:t>	</a:t>
            </a:r>
          </a:p>
          <a:p>
            <a:pPr marL="0" indent="0">
              <a:buNone/>
            </a:pPr>
            <a:endParaRPr lang="en-US" sz="3200" b="0" i="0" dirty="0">
              <a:solidFill>
                <a:schemeClr val="bg1"/>
              </a:solidFill>
              <a:effectLst/>
              <a:latin typeface="Times New Roman" panose="02020603050405020304" pitchFamily="18" charset="0"/>
              <a:cs typeface="Times New Roman" panose="02020603050405020304" pitchFamily="18" charset="0"/>
            </a:endParaRPr>
          </a:p>
          <a:p>
            <a:pPr marL="0" indent="0">
              <a:buNone/>
            </a:pPr>
            <a:r>
              <a:rPr lang="en-US" sz="3200" b="0" i="0" dirty="0">
                <a:solidFill>
                  <a:schemeClr val="bg1"/>
                </a:solidFill>
                <a:effectLst/>
                <a:latin typeface="Times New Roman" panose="02020603050405020304" pitchFamily="18" charset="0"/>
                <a:cs typeface="Times New Roman" panose="02020603050405020304" pitchFamily="18" charset="0"/>
              </a:rPr>
              <a:t>-And for the support of this Declaration, with a firm reliance on </a:t>
            </a:r>
            <a:r>
              <a:rPr lang="en-US" sz="3200" b="1" i="0" dirty="0">
                <a:solidFill>
                  <a:schemeClr val="bg1"/>
                </a:solidFill>
                <a:effectLst/>
                <a:latin typeface="Times New Roman" panose="02020603050405020304" pitchFamily="18" charset="0"/>
                <a:cs typeface="Times New Roman" panose="02020603050405020304" pitchFamily="18" charset="0"/>
              </a:rPr>
              <a:t>the </a:t>
            </a:r>
            <a:r>
              <a:rPr lang="en-US" sz="3200" b="1" i="0" dirty="0">
                <a:solidFill>
                  <a:srgbClr val="FFFF00"/>
                </a:solidFill>
                <a:effectLst/>
                <a:latin typeface="Times New Roman" panose="02020603050405020304" pitchFamily="18" charset="0"/>
                <a:cs typeface="Times New Roman" panose="02020603050405020304" pitchFamily="18" charset="0"/>
              </a:rPr>
              <a:t>protection of divine Providence</a:t>
            </a:r>
            <a:r>
              <a:rPr lang="en-US" sz="3200" b="1" i="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 we mutually pledge to each other our Lives, our Fortunes, and our sacred Honor</a:t>
            </a:r>
            <a:r>
              <a:rPr lang="en-US" sz="32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6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1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956B925-E73F-B647-81B6-AF92C9C37C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15C7B95-E281-AA67-E02B-4E146826B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2003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1034C8B-3C8C-21D3-E757-9174E7E5769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877374-AF7A-8657-F7F6-83C5ADC779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88401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2C193-FB12-0BBF-A81C-0EE5AAF373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869E4-C72D-D3F6-0FEF-9B99E5DDA626}"/>
              </a:ext>
            </a:extLst>
          </p:cNvPr>
          <p:cNvSpPr txBox="1"/>
          <p:nvPr/>
        </p:nvSpPr>
        <p:spPr>
          <a:xfrm>
            <a:off x="6287784" y="894651"/>
            <a:ext cx="5537771" cy="707886"/>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  “History Comes to Life”</a:t>
            </a:r>
          </a:p>
        </p:txBody>
      </p:sp>
    </p:spTree>
    <p:extLst>
      <p:ext uri="{BB962C8B-B14F-4D97-AF65-F5344CB8AC3E}">
        <p14:creationId xmlns:p14="http://schemas.microsoft.com/office/powerpoint/2010/main" val="1157240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a:extLst>
            <a:ext uri="{FF2B5EF4-FFF2-40B4-BE49-F238E27FC236}">
              <a16:creationId xmlns:a16="http://schemas.microsoft.com/office/drawing/2014/main" id="{750CCB82-9958-079E-C574-5FA434000F5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FE4AF0F-8382-3E28-BFD6-58C1C43E1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263A393-E0F0-948F-0EC0-718CA92DB6B7}"/>
              </a:ext>
            </a:extLst>
          </p:cNvPr>
          <p:cNvSpPr txBox="1"/>
          <p:nvPr/>
        </p:nvSpPr>
        <p:spPr>
          <a:xfrm>
            <a:off x="6287784" y="894651"/>
            <a:ext cx="5537771" cy="707886"/>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“History Comes to Life”</a:t>
            </a:r>
          </a:p>
        </p:txBody>
      </p:sp>
      <p:pic>
        <p:nvPicPr>
          <p:cNvPr id="5" name="Picture 4">
            <a:extLst>
              <a:ext uri="{FF2B5EF4-FFF2-40B4-BE49-F238E27FC236}">
                <a16:creationId xmlns:a16="http://schemas.microsoft.com/office/drawing/2014/main" id="{C6A44C60-2EBB-A1EF-D303-7456DB927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54BAB42-688C-154F-D527-4657AE8EB1B6}"/>
              </a:ext>
            </a:extLst>
          </p:cNvPr>
          <p:cNvSpPr txBox="1"/>
          <p:nvPr/>
        </p:nvSpPr>
        <p:spPr>
          <a:xfrm>
            <a:off x="688370" y="5054181"/>
            <a:ext cx="11137185" cy="1323439"/>
          </a:xfrm>
          <a:prstGeom prst="rect">
            <a:avLst/>
          </a:prstGeom>
          <a:noFill/>
        </p:spPr>
        <p:txBody>
          <a:bodyPr wrap="square">
            <a:spAutoFit/>
          </a:bodyPr>
          <a:lstStyle/>
          <a:p>
            <a:r>
              <a:rPr kumimoji="0" lang="en-US" sz="4000" b="0" i="0" u="none" strike="noStrike" kern="1200" cap="none" spc="0" normalizeH="0" baseline="0" noProof="0" dirty="0">
                <a:ln>
                  <a:noFill/>
                </a:ln>
                <a:solidFill>
                  <a:prstClr val="white"/>
                </a:solidFill>
                <a:effectLst/>
                <a:highlight>
                  <a:srgbClr val="000000"/>
                </a:highlight>
                <a:uLnTx/>
                <a:uFillTx/>
                <a:latin typeface="Calibri" panose="020F0502020204030204"/>
                <a:ea typeface="+mn-ea"/>
                <a:cs typeface="+mn-cs"/>
              </a:rPr>
              <a:t> “You get to sign the Declaration of Independence”</a:t>
            </a:r>
          </a:p>
          <a:p>
            <a:r>
              <a:rPr lang="en-US" sz="4000" dirty="0"/>
              <a:t> </a:t>
            </a:r>
            <a:endParaRPr lang="en-US" sz="4000" dirty="0">
              <a:highlight>
                <a:srgbClr val="000000"/>
              </a:highlight>
            </a:endParaRPr>
          </a:p>
        </p:txBody>
      </p:sp>
      <p:pic>
        <p:nvPicPr>
          <p:cNvPr id="6" name="Picture 5">
            <a:extLst>
              <a:ext uri="{FF2B5EF4-FFF2-40B4-BE49-F238E27FC236}">
                <a16:creationId xmlns:a16="http://schemas.microsoft.com/office/drawing/2014/main" id="{AEF871E8-D396-831D-1C49-2ED2D78D6B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179" y="5715900"/>
            <a:ext cx="8747345" cy="1066421"/>
          </a:xfrm>
          <a:prstGeom prst="rect">
            <a:avLst/>
          </a:prstGeom>
        </p:spPr>
      </p:pic>
    </p:spTree>
    <p:extLst>
      <p:ext uri="{BB962C8B-B14F-4D97-AF65-F5344CB8AC3E}">
        <p14:creationId xmlns:p14="http://schemas.microsoft.com/office/powerpoint/2010/main" val="2140871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6EDA-2426-2D96-3F87-CA887B11E2D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9BBF573-EEC2-7D23-8C54-34BDD1227E9F}"/>
              </a:ext>
            </a:extLst>
          </p:cNvPr>
          <p:cNvSpPr>
            <a:spLocks noGrp="1"/>
          </p:cNvSpPr>
          <p:nvPr>
            <p:ph type="subTitle" idx="1"/>
          </p:nvPr>
        </p:nvSpPr>
        <p:spPr>
          <a:xfrm>
            <a:off x="1524000" y="1381125"/>
            <a:ext cx="9144000" cy="3876675"/>
          </a:xfrm>
        </p:spPr>
        <p:txBody>
          <a:bodyPr/>
          <a:lstStyle/>
          <a:p>
            <a:endParaRPr lang="en-US" dirty="0"/>
          </a:p>
        </p:txBody>
      </p:sp>
      <p:pic>
        <p:nvPicPr>
          <p:cNvPr id="5" name="Picture 4">
            <a:extLst>
              <a:ext uri="{FF2B5EF4-FFF2-40B4-BE49-F238E27FC236}">
                <a16:creationId xmlns:a16="http://schemas.microsoft.com/office/drawing/2014/main" id="{4CD3AA65-4FD3-CDF7-3378-80AE8EFF4E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22847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A50B-A8F9-2D0F-287E-69C23D52A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43472-38EC-7210-5BF2-439FA90961F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62EFA22-A8A7-04C7-14EA-8830D13FA5C2}"/>
              </a:ext>
            </a:extLst>
          </p:cNvPr>
          <p:cNvSpPr>
            <a:spLocks noGrp="1"/>
          </p:cNvSpPr>
          <p:nvPr>
            <p:ph type="subTitle" idx="1"/>
          </p:nvPr>
        </p:nvSpPr>
        <p:spPr>
          <a:xfrm>
            <a:off x="1524000" y="1381125"/>
            <a:ext cx="9144000" cy="3876675"/>
          </a:xfrm>
        </p:spPr>
        <p:txBody>
          <a:bodyPr/>
          <a:lstStyle/>
          <a:p>
            <a:endParaRPr lang="en-US" dirty="0"/>
          </a:p>
        </p:txBody>
      </p:sp>
      <p:pic>
        <p:nvPicPr>
          <p:cNvPr id="5" name="Picture 4">
            <a:extLst>
              <a:ext uri="{FF2B5EF4-FFF2-40B4-BE49-F238E27FC236}">
                <a16:creationId xmlns:a16="http://schemas.microsoft.com/office/drawing/2014/main" id="{7CEC9C06-15A5-137D-14EE-95D296789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D264D78-BB0B-B71D-A125-7AA6D39D03E2}"/>
              </a:ext>
            </a:extLst>
          </p:cNvPr>
          <p:cNvSpPr txBox="1"/>
          <p:nvPr/>
        </p:nvSpPr>
        <p:spPr>
          <a:xfrm>
            <a:off x="1590675" y="628650"/>
            <a:ext cx="9144000" cy="1446550"/>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Mistral" panose="03090702030407020403" pitchFamily="66" charset="0"/>
                <a:ea typeface="+mn-ea"/>
                <a:cs typeface="Times New Roman" panose="02020603050405020304" pitchFamily="18" charset="0"/>
              </a:rPr>
              <a:t>Questions for your Pastor, new Pastor, board member, or potential new board member!</a:t>
            </a:r>
          </a:p>
        </p:txBody>
      </p:sp>
    </p:spTree>
    <p:extLst>
      <p:ext uri="{BB962C8B-B14F-4D97-AF65-F5344CB8AC3E}">
        <p14:creationId xmlns:p14="http://schemas.microsoft.com/office/powerpoint/2010/main" val="631056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511C07-A3BA-F768-7B95-67EE499F3DDE}"/>
              </a:ext>
            </a:extLst>
          </p:cNvPr>
          <p:cNvSpPr txBox="1"/>
          <p:nvPr/>
        </p:nvSpPr>
        <p:spPr>
          <a:xfrm>
            <a:off x="776287" y="164018"/>
            <a:ext cx="10639425" cy="68941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Questions to ask Pastors, new Pastors, potential church board members:</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How do you define success? George Barna study showed this is how Pastors define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attendance, giving, number of programs, number of staff and square footage.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What is your view of Romans 13? Look at the Heroes of the Hall of Faith — all of them defied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Revelation 21:8 clearly states the cowards will not inherit the Kingdom of God. Are we cowardly when we are silent?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 If you are the Shepherd of the sheep, who are the wolves and how do you intend to protect the sheep? Should we defy government? (A good resource is Lex Rex).</a:t>
            </a:r>
            <a:endParaRPr kumimoji="0" lang="en-US" sz="26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 Are you a theological conservative (actually believing the entire Bible is without error?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6907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511C07-A3BA-F768-7B95-67EE499F3DDE}"/>
              </a:ext>
            </a:extLst>
          </p:cNvPr>
          <p:cNvSpPr txBox="1"/>
          <p:nvPr/>
        </p:nvSpPr>
        <p:spPr>
          <a:xfrm>
            <a:off x="600075" y="382012"/>
            <a:ext cx="10639425" cy="609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 Do you believe the Bible speaks to all areas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 Are you willing to preach on all areas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7) How do we make disciples?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8) When should we submit to government and when should we defy government? (A good resource is Lex Rex </a:t>
            </a:r>
            <a:r>
              <a:rPr kumimoji="0" lang="en-US" sz="2600" b="0"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(it can be purchased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9) Why do we render the things unto Caesar that are God’s? Do we know what is God’s or Caesar’s?​</a:t>
            </a:r>
            <a:b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endPar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-From Tim Barton of Wallbuilders when asked "What do I ask a new potential Pastor as I am the search committee as my Senior Pastor is retiring"?  9/24/2022</a:t>
            </a:r>
          </a:p>
        </p:txBody>
      </p:sp>
    </p:spTree>
    <p:extLst>
      <p:ext uri="{BB962C8B-B14F-4D97-AF65-F5344CB8AC3E}">
        <p14:creationId xmlns:p14="http://schemas.microsoft.com/office/powerpoint/2010/main" val="1707046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0AE72-41C0-9F3C-13D6-936068E881D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3CDEED-4398-E37E-7A32-7F57EC24E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2204501-F9C6-D157-6017-56AB5A87DC48}"/>
              </a:ext>
            </a:extLst>
          </p:cNvPr>
          <p:cNvSpPr txBox="1"/>
          <p:nvPr/>
        </p:nvSpPr>
        <p:spPr>
          <a:xfrm rot="10800000" flipH="1" flipV="1">
            <a:off x="5396459" y="1202489"/>
            <a:ext cx="6580682"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153094C-9940-346D-215F-462036DC2B77}"/>
              </a:ext>
            </a:extLst>
          </p:cNvPr>
          <p:cNvSpPr txBox="1"/>
          <p:nvPr/>
        </p:nvSpPr>
        <p:spPr>
          <a:xfrm>
            <a:off x="1901328" y="5655512"/>
            <a:ext cx="8002836" cy="1569660"/>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The Shot Heard Around The World</a:t>
            </a:r>
          </a:p>
          <a:p>
            <a:pPr algn="ctr"/>
            <a:r>
              <a:rPr lang="en-US" sz="2400" dirty="0">
                <a:solidFill>
                  <a:schemeClr val="bg1"/>
                </a:solidFill>
                <a:highlight>
                  <a:srgbClr val="000000"/>
                </a:highlight>
                <a:latin typeface="Lucida Calligraphy" panose="03010101010101010101" pitchFamily="66" charset="0"/>
              </a:rPr>
              <a:t>4-19-1775 – 4-19-2025</a:t>
            </a:r>
          </a:p>
          <a:p>
            <a:pPr algn="ctr"/>
            <a:endParaRPr lang="en-US" sz="2400" dirty="0">
              <a:highlight>
                <a:srgbClr val="000000"/>
              </a:highlight>
            </a:endParaRPr>
          </a:p>
        </p:txBody>
      </p:sp>
      <p:pic>
        <p:nvPicPr>
          <p:cNvPr id="6" name="Picture 5">
            <a:extLst>
              <a:ext uri="{FF2B5EF4-FFF2-40B4-BE49-F238E27FC236}">
                <a16:creationId xmlns:a16="http://schemas.microsoft.com/office/drawing/2014/main" id="{6A4BF5D3-6D26-1B88-59D9-E9AD80C869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076"/>
            <a:ext cx="12192000" cy="6841924"/>
          </a:xfrm>
          <a:prstGeom prst="rect">
            <a:avLst/>
          </a:prstGeom>
        </p:spPr>
      </p:pic>
      <p:sp>
        <p:nvSpPr>
          <p:cNvPr id="8" name="TextBox 7">
            <a:extLst>
              <a:ext uri="{FF2B5EF4-FFF2-40B4-BE49-F238E27FC236}">
                <a16:creationId xmlns:a16="http://schemas.microsoft.com/office/drawing/2014/main" id="{EFEEAB03-2A4B-B8A7-A457-4E65050C7383}"/>
              </a:ext>
            </a:extLst>
          </p:cNvPr>
          <p:cNvSpPr txBox="1"/>
          <p:nvPr/>
        </p:nvSpPr>
        <p:spPr>
          <a:xfrm>
            <a:off x="2435645" y="5240013"/>
            <a:ext cx="7855027" cy="1200329"/>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The First Prayer in the Continental Congress</a:t>
            </a:r>
          </a:p>
          <a:p>
            <a:pPr algn="ctr"/>
            <a:r>
              <a:rPr lang="en-US" sz="2400" dirty="0">
                <a:solidFill>
                  <a:schemeClr val="bg1"/>
                </a:solidFill>
                <a:highlight>
                  <a:srgbClr val="000000"/>
                </a:highlight>
                <a:latin typeface="Lucida Calligraphy" panose="03010101010101010101" pitchFamily="66" charset="0"/>
              </a:rPr>
              <a:t>9-7-1774 – 9-7-2024</a:t>
            </a:r>
          </a:p>
        </p:txBody>
      </p:sp>
    </p:spTree>
    <p:extLst>
      <p:ext uri="{BB962C8B-B14F-4D97-AF65-F5344CB8AC3E}">
        <p14:creationId xmlns:p14="http://schemas.microsoft.com/office/powerpoint/2010/main" val="525779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CB81-C26F-BBEE-47FD-F4EA28FC17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689E66-01BA-0EDE-DB07-A23A23EC79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94" y="144304"/>
            <a:ext cx="11990705" cy="6530816"/>
          </a:xfrm>
        </p:spPr>
      </p:pic>
    </p:spTree>
    <p:extLst>
      <p:ext uri="{BB962C8B-B14F-4D97-AF65-F5344CB8AC3E}">
        <p14:creationId xmlns:p14="http://schemas.microsoft.com/office/powerpoint/2010/main" val="1660694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2DE11CAB-7095-2D09-BE76-8EFB417AF346}"/>
              </a:ext>
            </a:extLst>
          </p:cNvPr>
          <p:cNvSpPr txBox="1"/>
          <p:nvPr/>
        </p:nvSpPr>
        <p:spPr>
          <a:xfrm>
            <a:off x="438150" y="5000626"/>
            <a:ext cx="1113472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few questions to ask yourself: 1) can we continue down this moral decay and continue as a nation? 2) can we continue on down this path of financial debt? 3) is our hope in American politics or the God that America was founded upon? 4) can we stop Bible prophecy?  5) is America listed in Bible prophecy?</a:t>
            </a:r>
          </a:p>
        </p:txBody>
      </p:sp>
      <p:pic>
        <p:nvPicPr>
          <p:cNvPr id="9" name="Picture 8">
            <a:extLst>
              <a:ext uri="{FF2B5EF4-FFF2-40B4-BE49-F238E27FC236}">
                <a16:creationId xmlns:a16="http://schemas.microsoft.com/office/drawing/2014/main" id="{39A8E991-2804-9FBE-B153-F15C79D78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51BF16E-E291-893A-C358-CCDF58EA0C75}"/>
              </a:ext>
            </a:extLst>
          </p:cNvPr>
          <p:cNvSpPr txBox="1"/>
          <p:nvPr/>
        </p:nvSpPr>
        <p:spPr>
          <a:xfrm>
            <a:off x="5670234" y="439806"/>
            <a:ext cx="6212204" cy="5324535"/>
          </a:xfrm>
          <a:prstGeom prst="rect">
            <a:avLst/>
          </a:prstGeom>
          <a:solidFill>
            <a:schemeClr val="accent1">
              <a:lumMod val="5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God must be # 1 no matter what. Make the memories. Have breakfast as a family and read the Bible.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Teach your kids that faith is not a burden. That going to church isn’t a chore. We get TO DO THIS. We don’t have to do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 Keep perspective. God has called you hear for a time such as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4-Thankful heart. Read the Founders and see how they lived and impart that on your children. David Barton was impacted by a writing by Benjamin Rush that he essentially thanked God for the blessings He forget to thank God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5-Be intentional. Reaffirm God’s Truth in to your kids.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-From Tim Barton of Wallbuilders when asked "How to raise kids Patriotic"?  9/24/2022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56885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41FBE21-4D5E-5EDE-949F-AAAA4A5644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F69BD3-B496-9BB6-62CA-92E686275FC7}"/>
              </a:ext>
            </a:extLst>
          </p:cNvPr>
          <p:cNvSpPr txBox="1"/>
          <p:nvPr/>
        </p:nvSpPr>
        <p:spPr>
          <a:xfrm>
            <a:off x="1366520" y="355601"/>
            <a:ext cx="945896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www.starsandstripes316.com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D8323038-B31E-5C4E-0A73-765F365C2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562" y="2121416"/>
            <a:ext cx="5360126" cy="3733284"/>
          </a:xfrm>
          <a:prstGeom prst="rect">
            <a:avLst/>
          </a:prstGeom>
        </p:spPr>
      </p:pic>
    </p:spTree>
    <p:extLst>
      <p:ext uri="{BB962C8B-B14F-4D97-AF65-F5344CB8AC3E}">
        <p14:creationId xmlns:p14="http://schemas.microsoft.com/office/powerpoint/2010/main" val="216960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128F3-961A-07F8-3256-3C4FB957D06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8C3D119-4472-D103-F0E4-7051D2679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76A6264-5A71-DDB2-DC96-339A819B539A}"/>
              </a:ext>
            </a:extLst>
          </p:cNvPr>
          <p:cNvSpPr txBox="1"/>
          <p:nvPr/>
        </p:nvSpPr>
        <p:spPr>
          <a:xfrm rot="10800000" flipH="1" flipV="1">
            <a:off x="5396459" y="1202489"/>
            <a:ext cx="6580682"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C110CEE-C8CA-60BD-8F91-3E7CE0239B48}"/>
              </a:ext>
            </a:extLst>
          </p:cNvPr>
          <p:cNvSpPr txBox="1"/>
          <p:nvPr/>
        </p:nvSpPr>
        <p:spPr>
          <a:xfrm>
            <a:off x="1901328" y="5655512"/>
            <a:ext cx="8002836" cy="1569660"/>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The Shot Heard Around The World</a:t>
            </a:r>
          </a:p>
          <a:p>
            <a:pPr algn="ctr"/>
            <a:r>
              <a:rPr lang="en-US" sz="2400" dirty="0">
                <a:solidFill>
                  <a:schemeClr val="bg1"/>
                </a:solidFill>
                <a:highlight>
                  <a:srgbClr val="000000"/>
                </a:highlight>
                <a:latin typeface="Lucida Calligraphy" panose="03010101010101010101" pitchFamily="66" charset="0"/>
              </a:rPr>
              <a:t>4-19-1775 – 4-19-2025</a:t>
            </a:r>
          </a:p>
          <a:p>
            <a:pPr algn="ctr"/>
            <a:endParaRPr lang="en-US" sz="2400" dirty="0">
              <a:highlight>
                <a:srgbClr val="000000"/>
              </a:highlight>
            </a:endParaRPr>
          </a:p>
        </p:txBody>
      </p:sp>
      <p:pic>
        <p:nvPicPr>
          <p:cNvPr id="6" name="Picture 5">
            <a:extLst>
              <a:ext uri="{FF2B5EF4-FFF2-40B4-BE49-F238E27FC236}">
                <a16:creationId xmlns:a16="http://schemas.microsoft.com/office/drawing/2014/main" id="{3085693C-58AE-CEBD-38F1-516DADBBBC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076"/>
            <a:ext cx="12191999" cy="6841924"/>
          </a:xfrm>
          <a:prstGeom prst="rect">
            <a:avLst/>
          </a:prstGeom>
        </p:spPr>
      </p:pic>
      <p:sp>
        <p:nvSpPr>
          <p:cNvPr id="8" name="TextBox 7">
            <a:extLst>
              <a:ext uri="{FF2B5EF4-FFF2-40B4-BE49-F238E27FC236}">
                <a16:creationId xmlns:a16="http://schemas.microsoft.com/office/drawing/2014/main" id="{4612AEB0-0E7F-6207-2F22-6AA80D217DDF}"/>
              </a:ext>
            </a:extLst>
          </p:cNvPr>
          <p:cNvSpPr txBox="1"/>
          <p:nvPr/>
        </p:nvSpPr>
        <p:spPr>
          <a:xfrm>
            <a:off x="2168485" y="3846981"/>
            <a:ext cx="7855027" cy="1200329"/>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“Give Me Liberty or Give Me Death”</a:t>
            </a:r>
          </a:p>
          <a:p>
            <a:pPr algn="ctr"/>
            <a:r>
              <a:rPr lang="en-US" sz="2400" dirty="0">
                <a:solidFill>
                  <a:schemeClr val="bg1"/>
                </a:solidFill>
                <a:highlight>
                  <a:srgbClr val="000000"/>
                </a:highlight>
                <a:latin typeface="Lucida Calligraphy" panose="03010101010101010101" pitchFamily="66" charset="0"/>
              </a:rPr>
              <a:t>3-23-1775 – 3-23-2025</a:t>
            </a:r>
          </a:p>
        </p:txBody>
      </p:sp>
    </p:spTree>
    <p:extLst>
      <p:ext uri="{BB962C8B-B14F-4D97-AF65-F5344CB8AC3E}">
        <p14:creationId xmlns:p14="http://schemas.microsoft.com/office/powerpoint/2010/main" val="392246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rot="10800000" flipH="1" flipV="1">
            <a:off x="5396459" y="1202489"/>
            <a:ext cx="6580682"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340867A-948A-3DE9-6454-9784FD5F165C}"/>
              </a:ext>
            </a:extLst>
          </p:cNvPr>
          <p:cNvSpPr txBox="1"/>
          <p:nvPr/>
        </p:nvSpPr>
        <p:spPr>
          <a:xfrm>
            <a:off x="1901328" y="5655512"/>
            <a:ext cx="8002836" cy="1569660"/>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The Shot Heard Around The World</a:t>
            </a:r>
          </a:p>
          <a:p>
            <a:pPr algn="ctr"/>
            <a:r>
              <a:rPr lang="en-US" sz="2400" dirty="0">
                <a:solidFill>
                  <a:schemeClr val="bg1"/>
                </a:solidFill>
                <a:highlight>
                  <a:srgbClr val="000000"/>
                </a:highlight>
                <a:latin typeface="Lucida Calligraphy" panose="03010101010101010101" pitchFamily="66" charset="0"/>
              </a:rPr>
              <a:t>4-19-1775 – 4-19-2025</a:t>
            </a:r>
          </a:p>
          <a:p>
            <a:pPr algn="ctr"/>
            <a:endParaRPr lang="en-US" sz="2400" dirty="0">
              <a:highlight>
                <a:srgbClr val="000000"/>
              </a:highlight>
            </a:endParaRPr>
          </a:p>
        </p:txBody>
      </p:sp>
    </p:spTree>
    <p:extLst>
      <p:ext uri="{BB962C8B-B14F-4D97-AF65-F5344CB8AC3E}">
        <p14:creationId xmlns:p14="http://schemas.microsoft.com/office/powerpoint/2010/main" val="7249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4B161-14AD-4628-7A09-EE4373AE228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EF777A-2531-4141-B795-2C81701B1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075D4D8-0F19-B87D-381C-ABCB8FCF0EAD}"/>
              </a:ext>
            </a:extLst>
          </p:cNvPr>
          <p:cNvSpPr txBox="1"/>
          <p:nvPr/>
        </p:nvSpPr>
        <p:spPr>
          <a:xfrm rot="10800000" flipH="1" flipV="1">
            <a:off x="5396459" y="1202489"/>
            <a:ext cx="6580682"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212751E-2899-AB98-5554-B10EE50E05B1}"/>
              </a:ext>
            </a:extLst>
          </p:cNvPr>
          <p:cNvSpPr txBox="1"/>
          <p:nvPr/>
        </p:nvSpPr>
        <p:spPr>
          <a:xfrm>
            <a:off x="1901328" y="5655512"/>
            <a:ext cx="8002836" cy="1569660"/>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The Shot Heard Around The World</a:t>
            </a:r>
          </a:p>
          <a:p>
            <a:pPr algn="ctr"/>
            <a:r>
              <a:rPr lang="en-US" sz="2400" dirty="0">
                <a:solidFill>
                  <a:schemeClr val="bg1"/>
                </a:solidFill>
                <a:highlight>
                  <a:srgbClr val="000000"/>
                </a:highlight>
                <a:latin typeface="Lucida Calligraphy" panose="03010101010101010101" pitchFamily="66" charset="0"/>
              </a:rPr>
              <a:t>4-19-1775 – 4-19-2025</a:t>
            </a:r>
          </a:p>
          <a:p>
            <a:pPr algn="ctr"/>
            <a:endParaRPr lang="en-US" sz="2400" dirty="0">
              <a:highlight>
                <a:srgbClr val="000000"/>
              </a:highlight>
            </a:endParaRPr>
          </a:p>
        </p:txBody>
      </p:sp>
      <p:pic>
        <p:nvPicPr>
          <p:cNvPr id="6" name="Picture 5">
            <a:extLst>
              <a:ext uri="{FF2B5EF4-FFF2-40B4-BE49-F238E27FC236}">
                <a16:creationId xmlns:a16="http://schemas.microsoft.com/office/drawing/2014/main" id="{65908060-A06F-380B-D647-59F008557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342"/>
            <a:ext cx="12192000" cy="6915342"/>
          </a:xfrm>
          <a:prstGeom prst="rect">
            <a:avLst/>
          </a:prstGeom>
        </p:spPr>
      </p:pic>
      <p:sp>
        <p:nvSpPr>
          <p:cNvPr id="8" name="TextBox 7">
            <a:extLst>
              <a:ext uri="{FF2B5EF4-FFF2-40B4-BE49-F238E27FC236}">
                <a16:creationId xmlns:a16="http://schemas.microsoft.com/office/drawing/2014/main" id="{60D805E4-8B16-A741-2DDE-3CF16BF14C19}"/>
              </a:ext>
            </a:extLst>
          </p:cNvPr>
          <p:cNvSpPr txBox="1"/>
          <p:nvPr/>
        </p:nvSpPr>
        <p:spPr>
          <a:xfrm>
            <a:off x="2435645" y="5240013"/>
            <a:ext cx="7855027" cy="1200329"/>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The Battle of Bunker Hill</a:t>
            </a:r>
          </a:p>
          <a:p>
            <a:pPr algn="ctr"/>
            <a:r>
              <a:rPr lang="en-US" sz="2400" dirty="0">
                <a:solidFill>
                  <a:schemeClr val="bg1"/>
                </a:solidFill>
                <a:highlight>
                  <a:srgbClr val="000000"/>
                </a:highlight>
                <a:latin typeface="Lucida Calligraphy" panose="03010101010101010101" pitchFamily="66" charset="0"/>
              </a:rPr>
              <a:t>6-17-1775 – 6-17-2025</a:t>
            </a:r>
          </a:p>
        </p:txBody>
      </p:sp>
    </p:spTree>
    <p:extLst>
      <p:ext uri="{BB962C8B-B14F-4D97-AF65-F5344CB8AC3E}">
        <p14:creationId xmlns:p14="http://schemas.microsoft.com/office/powerpoint/2010/main" val="82472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66AC73-3CF4-09A5-C0AA-B822AC6ECF18}"/>
              </a:ext>
            </a:extLst>
          </p:cNvPr>
          <p:cNvSpPr txBox="1"/>
          <p:nvPr/>
        </p:nvSpPr>
        <p:spPr>
          <a:xfrm>
            <a:off x="2126751" y="5394604"/>
            <a:ext cx="8250147" cy="1200329"/>
          </a:xfrm>
          <a:prstGeom prst="rect">
            <a:avLst/>
          </a:prstGeom>
          <a:noFill/>
        </p:spPr>
        <p:txBody>
          <a:bodyPr wrap="square">
            <a:spAutoFit/>
          </a:bodyPr>
          <a:lstStyle/>
          <a:p>
            <a:r>
              <a:rPr lang="en-US" sz="2400" dirty="0">
                <a:solidFill>
                  <a:schemeClr val="bg1"/>
                </a:solidFill>
                <a:highlight>
                  <a:srgbClr val="000000"/>
                </a:highlight>
                <a:latin typeface="Lucida Calligraphy" panose="03010101010101010101" pitchFamily="66" charset="0"/>
              </a:rPr>
              <a:t>America The Beautiful – Celebrating 250 years</a:t>
            </a:r>
          </a:p>
          <a:p>
            <a:pPr algn="ctr"/>
            <a:r>
              <a:rPr lang="en-US" sz="2400" dirty="0">
                <a:solidFill>
                  <a:schemeClr val="bg1"/>
                </a:solidFill>
                <a:highlight>
                  <a:srgbClr val="000000"/>
                </a:highlight>
                <a:latin typeface="Lucida Calligraphy" panose="03010101010101010101" pitchFamily="66" charset="0"/>
              </a:rPr>
              <a:t>Declaring our Independence</a:t>
            </a:r>
          </a:p>
          <a:p>
            <a:pPr algn="ctr"/>
            <a:r>
              <a:rPr lang="en-US" sz="2400" dirty="0">
                <a:solidFill>
                  <a:schemeClr val="bg1"/>
                </a:solidFill>
                <a:highlight>
                  <a:srgbClr val="000000"/>
                </a:highlight>
                <a:latin typeface="Lucida Calligraphy" panose="03010101010101010101" pitchFamily="66" charset="0"/>
              </a:rPr>
              <a:t>7-4-1776 – 7-4-2026</a:t>
            </a:r>
          </a:p>
        </p:txBody>
      </p:sp>
    </p:spTree>
    <p:extLst>
      <p:ext uri="{BB962C8B-B14F-4D97-AF65-F5344CB8AC3E}">
        <p14:creationId xmlns:p14="http://schemas.microsoft.com/office/powerpoint/2010/main" val="297996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586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2025</Words>
  <Application>Microsoft Office PowerPoint</Application>
  <PresentationFormat>Widescreen</PresentationFormat>
  <Paragraphs>165</Paragraphs>
  <Slides>42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Calibri Light</vt:lpstr>
      <vt:lpstr>Lucida Calligraphy</vt:lpstr>
      <vt:lpstr>Mistral</vt:lpstr>
      <vt:lpstr>Roboto</vt:lpstr>
      <vt:lpstr>Times New Roman</vt:lpstr>
      <vt:lpstr>Office Theme</vt:lpstr>
      <vt:lpstr>1_Office Theme</vt:lpstr>
      <vt:lpstr>PowerPoint Presentation</vt:lpstr>
      <vt:lpstr>The Greatest Day  of History    will ALWAYS  be the Cross.  After all history is His-Story! </vt:lpstr>
      <vt:lpstr>Who I am. My Why!</vt:lpstr>
      <vt:lpstr>PowerPoint Presentation</vt:lpstr>
      <vt:lpstr>PowerPoint Presentation</vt:lpstr>
      <vt:lpstr>PowerPoint Presentation</vt:lpstr>
      <vt:lpstr>PowerPoint Presentation</vt:lpstr>
      <vt:lpstr>PowerPoint Presentation</vt:lpstr>
      <vt:lpstr>PowerPoint Presentation</vt:lpstr>
      <vt:lpstr>What makes America beautiful?</vt:lpstr>
      <vt:lpstr>What makes America Beautiful?</vt:lpstr>
      <vt:lpstr>PowerPoint Presentation</vt:lpstr>
      <vt:lpstr>Who were some of the Pastors?</vt:lpstr>
      <vt:lpstr>Who were some of the Pastors?</vt:lpstr>
      <vt:lpstr>Who were some of the Pastors?</vt:lpstr>
      <vt:lpstr>PowerPoint Presentation</vt:lpstr>
      <vt:lpstr>Fun Facts on American History -Our Form of Government was inspired by Scripture</vt:lpstr>
      <vt:lpstr>Fun Facts on American History -Our Form of Government was inspired by Scripture</vt:lpstr>
      <vt:lpstr>Fun Facts on American History -Our Form of Government was inspired by Scripture</vt:lpstr>
      <vt:lpstr>Fun Facts on American History -Our Form of Government was inspired by Scripture</vt:lpstr>
      <vt:lpstr>Fun Facts on American History -Our Form of Government was inspired by Scripture</vt:lpstr>
      <vt:lpstr>Where am I getting this information?</vt:lpstr>
      <vt:lpstr>PowerPoint Presentation</vt:lpstr>
      <vt:lpstr>PowerPoint Presentation</vt:lpstr>
      <vt:lpstr>The Ten Commandments</vt:lpstr>
      <vt:lpstr>The Declaration of Independence</vt:lpstr>
      <vt:lpstr>The Declaration of Independence</vt:lpstr>
      <vt:lpstr>The Declaration of Independence</vt:lpstr>
      <vt:lpstr>The Declaration of Independence</vt:lpstr>
      <vt:lpstr>The Declaration of Independence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Marcia A Lennick</dc:creator>
  <cp:lastModifiedBy>Marcia A Lennick</cp:lastModifiedBy>
  <cp:revision>9</cp:revision>
  <dcterms:created xsi:type="dcterms:W3CDTF">2025-01-26T23:30:09Z</dcterms:created>
  <dcterms:modified xsi:type="dcterms:W3CDTF">2025-02-28T17:06:08Z</dcterms:modified>
</cp:coreProperties>
</file>