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6" r:id="rId2"/>
    <p:sldId id="257" r:id="rId3"/>
    <p:sldId id="328" r:id="rId4"/>
    <p:sldId id="320" r:id="rId5"/>
    <p:sldId id="394" r:id="rId6"/>
    <p:sldId id="261" r:id="rId7"/>
    <p:sldId id="260" r:id="rId8"/>
    <p:sldId id="259" r:id="rId9"/>
    <p:sldId id="262" r:id="rId10"/>
    <p:sldId id="263" r:id="rId11"/>
    <p:sldId id="318" r:id="rId12"/>
    <p:sldId id="387" r:id="rId13"/>
    <p:sldId id="332" r:id="rId14"/>
    <p:sldId id="333" r:id="rId15"/>
    <p:sldId id="372" r:id="rId16"/>
    <p:sldId id="321" r:id="rId17"/>
    <p:sldId id="373" r:id="rId18"/>
    <p:sldId id="322" r:id="rId19"/>
    <p:sldId id="323" r:id="rId20"/>
    <p:sldId id="324" r:id="rId21"/>
    <p:sldId id="326" r:id="rId22"/>
    <p:sldId id="327" r:id="rId23"/>
    <p:sldId id="360" r:id="rId24"/>
    <p:sldId id="381" r:id="rId25"/>
    <p:sldId id="361" r:id="rId26"/>
    <p:sldId id="374" r:id="rId27"/>
    <p:sldId id="366" r:id="rId28"/>
    <p:sldId id="382" r:id="rId29"/>
    <p:sldId id="362" r:id="rId30"/>
    <p:sldId id="363" r:id="rId31"/>
    <p:sldId id="364" r:id="rId32"/>
    <p:sldId id="365" r:id="rId33"/>
    <p:sldId id="367" r:id="rId34"/>
    <p:sldId id="368" r:id="rId35"/>
    <p:sldId id="370" r:id="rId36"/>
    <p:sldId id="384" r:id="rId37"/>
    <p:sldId id="389" r:id="rId38"/>
    <p:sldId id="390" r:id="rId39"/>
    <p:sldId id="393" r:id="rId40"/>
    <p:sldId id="380" r:id="rId41"/>
    <p:sldId id="391" r:id="rId42"/>
    <p:sldId id="329" r:id="rId43"/>
    <p:sldId id="371" r:id="rId44"/>
    <p:sldId id="336" r:id="rId45"/>
    <p:sldId id="338" r:id="rId46"/>
    <p:sldId id="339" r:id="rId47"/>
    <p:sldId id="334" r:id="rId48"/>
    <p:sldId id="335" r:id="rId49"/>
    <p:sldId id="341" r:id="rId50"/>
    <p:sldId id="342" r:id="rId51"/>
    <p:sldId id="348" r:id="rId52"/>
    <p:sldId id="343" r:id="rId53"/>
    <p:sldId id="392" r:id="rId54"/>
    <p:sldId id="344" r:id="rId55"/>
    <p:sldId id="345" r:id="rId56"/>
    <p:sldId id="349" r:id="rId57"/>
    <p:sldId id="346" r:id="rId58"/>
    <p:sldId id="350" r:id="rId59"/>
    <p:sldId id="351" r:id="rId60"/>
    <p:sldId id="347" r:id="rId61"/>
    <p:sldId id="352" r:id="rId62"/>
    <p:sldId id="353" r:id="rId63"/>
    <p:sldId id="354" r:id="rId64"/>
    <p:sldId id="355" r:id="rId65"/>
    <p:sldId id="388" r:id="rId66"/>
    <p:sldId id="356" r:id="rId67"/>
    <p:sldId id="358" r:id="rId68"/>
    <p:sldId id="359" r:id="rId69"/>
    <p:sldId id="385" r:id="rId70"/>
    <p:sldId id="386" r:id="rId7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6434"/>
          </a:xfrm>
          <a:prstGeom prst="rect">
            <a:avLst/>
          </a:prstGeom>
        </p:spPr>
        <p:txBody>
          <a:bodyPr vert="horz" lIns="91429" tIns="45714" rIns="91429" bIns="45714" rtlCol="0"/>
          <a:lstStyle>
            <a:lvl1pPr algn="r">
              <a:defRPr sz="1200"/>
            </a:lvl1pPr>
          </a:lstStyle>
          <a:p>
            <a:fld id="{FE7697FC-A66E-4C35-B9DB-2DD176668B1D}" type="datetimeFigureOut">
              <a:rPr lang="en-US" smtClean="0"/>
              <a:t>7/17/2020</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1429" tIns="45714" rIns="91429" bIns="45714" rtlCol="0" anchor="b"/>
          <a:lstStyle>
            <a:lvl1pPr algn="r">
              <a:defRPr sz="1200"/>
            </a:lvl1pPr>
          </a:lstStyle>
          <a:p>
            <a:fld id="{F3D6E1B0-310F-4EFA-9045-84BEC7D016CF}" type="slidenum">
              <a:rPr lang="en-US" smtClean="0"/>
              <a:t>‹#›</a:t>
            </a:fld>
            <a:endParaRPr lang="en-US"/>
          </a:p>
        </p:txBody>
      </p:sp>
    </p:spTree>
    <p:extLst>
      <p:ext uri="{BB962C8B-B14F-4D97-AF65-F5344CB8AC3E}">
        <p14:creationId xmlns:p14="http://schemas.microsoft.com/office/powerpoint/2010/main" val="3343569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idx="1"/>
          </p:nvPr>
        </p:nvSpPr>
        <p:spPr>
          <a:xfrm>
            <a:off x="3884613" y="1"/>
            <a:ext cx="2971800" cy="466434"/>
          </a:xfrm>
          <a:prstGeom prst="rect">
            <a:avLst/>
          </a:prstGeom>
        </p:spPr>
        <p:txBody>
          <a:bodyPr vert="horz" lIns="91429" tIns="45714" rIns="91429" bIns="45714" rtlCol="0"/>
          <a:lstStyle>
            <a:lvl1pPr algn="r">
              <a:defRPr sz="1200"/>
            </a:lvl1pPr>
          </a:lstStyle>
          <a:p>
            <a:fld id="{056C10B7-F9D7-479E-A59F-12658BFA3053}" type="datetimeFigureOut">
              <a:rPr lang="en-US" smtClean="0"/>
              <a:t>7/17/2020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29" tIns="45714" rIns="91429" bIns="45714"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1429" tIns="45714" rIns="91429"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1429" tIns="45714" rIns="91429" bIns="45714" rtlCol="0" anchor="b"/>
          <a:lstStyle>
            <a:lvl1pPr algn="r">
              <a:defRPr sz="1200"/>
            </a:lvl1pPr>
          </a:lstStyle>
          <a:p>
            <a:fld id="{DB51978A-CD39-45D8-9292-F57919F7AA63}" type="slidenum">
              <a:rPr lang="en-US" smtClean="0"/>
              <a:t>‹#›</a:t>
            </a:fld>
            <a:endParaRPr lang="en-US"/>
          </a:p>
        </p:txBody>
      </p:sp>
    </p:spTree>
    <p:extLst>
      <p:ext uri="{BB962C8B-B14F-4D97-AF65-F5344CB8AC3E}">
        <p14:creationId xmlns:p14="http://schemas.microsoft.com/office/powerpoint/2010/main" val="80273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a:t>
            </a:fld>
            <a:endParaRPr lang="en-US"/>
          </a:p>
        </p:txBody>
      </p:sp>
    </p:spTree>
    <p:extLst>
      <p:ext uri="{BB962C8B-B14F-4D97-AF65-F5344CB8AC3E}">
        <p14:creationId xmlns:p14="http://schemas.microsoft.com/office/powerpoint/2010/main" val="2984097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11</a:t>
            </a:fld>
            <a:endParaRPr lang="en-US"/>
          </a:p>
        </p:txBody>
      </p:sp>
    </p:spTree>
    <p:extLst>
      <p:ext uri="{BB962C8B-B14F-4D97-AF65-F5344CB8AC3E}">
        <p14:creationId xmlns:p14="http://schemas.microsoft.com/office/powerpoint/2010/main" val="274831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13</a:t>
            </a:fld>
            <a:endParaRPr lang="en-US"/>
          </a:p>
        </p:txBody>
      </p:sp>
    </p:spTree>
    <p:extLst>
      <p:ext uri="{BB962C8B-B14F-4D97-AF65-F5344CB8AC3E}">
        <p14:creationId xmlns:p14="http://schemas.microsoft.com/office/powerpoint/2010/main" val="81528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14</a:t>
            </a:fld>
            <a:endParaRPr lang="en-US"/>
          </a:p>
        </p:txBody>
      </p:sp>
    </p:spTree>
    <p:extLst>
      <p:ext uri="{BB962C8B-B14F-4D97-AF65-F5344CB8AC3E}">
        <p14:creationId xmlns:p14="http://schemas.microsoft.com/office/powerpoint/2010/main" val="2988060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15</a:t>
            </a:fld>
            <a:endParaRPr lang="en-US"/>
          </a:p>
        </p:txBody>
      </p:sp>
    </p:spTree>
    <p:extLst>
      <p:ext uri="{BB962C8B-B14F-4D97-AF65-F5344CB8AC3E}">
        <p14:creationId xmlns:p14="http://schemas.microsoft.com/office/powerpoint/2010/main" val="1351881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16</a:t>
            </a:fld>
            <a:endParaRPr lang="en-US"/>
          </a:p>
        </p:txBody>
      </p:sp>
    </p:spTree>
    <p:extLst>
      <p:ext uri="{BB962C8B-B14F-4D97-AF65-F5344CB8AC3E}">
        <p14:creationId xmlns:p14="http://schemas.microsoft.com/office/powerpoint/2010/main" val="3789994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17</a:t>
            </a:fld>
            <a:endParaRPr lang="en-US"/>
          </a:p>
        </p:txBody>
      </p:sp>
    </p:spTree>
    <p:extLst>
      <p:ext uri="{BB962C8B-B14F-4D97-AF65-F5344CB8AC3E}">
        <p14:creationId xmlns:p14="http://schemas.microsoft.com/office/powerpoint/2010/main" val="308657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18</a:t>
            </a:fld>
            <a:endParaRPr lang="en-US"/>
          </a:p>
        </p:txBody>
      </p:sp>
    </p:spTree>
    <p:extLst>
      <p:ext uri="{BB962C8B-B14F-4D97-AF65-F5344CB8AC3E}">
        <p14:creationId xmlns:p14="http://schemas.microsoft.com/office/powerpoint/2010/main" val="2344372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19</a:t>
            </a:fld>
            <a:endParaRPr lang="en-US"/>
          </a:p>
        </p:txBody>
      </p:sp>
    </p:spTree>
    <p:extLst>
      <p:ext uri="{BB962C8B-B14F-4D97-AF65-F5344CB8AC3E}">
        <p14:creationId xmlns:p14="http://schemas.microsoft.com/office/powerpoint/2010/main" val="473869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20</a:t>
            </a:fld>
            <a:endParaRPr lang="en-US"/>
          </a:p>
        </p:txBody>
      </p:sp>
    </p:spTree>
    <p:extLst>
      <p:ext uri="{BB962C8B-B14F-4D97-AF65-F5344CB8AC3E}">
        <p14:creationId xmlns:p14="http://schemas.microsoft.com/office/powerpoint/2010/main" val="3563391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21</a:t>
            </a:fld>
            <a:endParaRPr lang="en-US"/>
          </a:p>
        </p:txBody>
      </p:sp>
    </p:spTree>
    <p:extLst>
      <p:ext uri="{BB962C8B-B14F-4D97-AF65-F5344CB8AC3E}">
        <p14:creationId xmlns:p14="http://schemas.microsoft.com/office/powerpoint/2010/main" val="253670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a:t>
            </a:fld>
            <a:endParaRPr lang="en-US"/>
          </a:p>
        </p:txBody>
      </p:sp>
    </p:spTree>
    <p:extLst>
      <p:ext uri="{BB962C8B-B14F-4D97-AF65-F5344CB8AC3E}">
        <p14:creationId xmlns:p14="http://schemas.microsoft.com/office/powerpoint/2010/main" val="1018311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22</a:t>
            </a:fld>
            <a:endParaRPr lang="en-US"/>
          </a:p>
        </p:txBody>
      </p:sp>
    </p:spTree>
    <p:extLst>
      <p:ext uri="{BB962C8B-B14F-4D97-AF65-F5344CB8AC3E}">
        <p14:creationId xmlns:p14="http://schemas.microsoft.com/office/powerpoint/2010/main" val="301562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23</a:t>
            </a:fld>
            <a:endParaRPr lang="en-US"/>
          </a:p>
        </p:txBody>
      </p:sp>
    </p:spTree>
    <p:extLst>
      <p:ext uri="{BB962C8B-B14F-4D97-AF65-F5344CB8AC3E}">
        <p14:creationId xmlns:p14="http://schemas.microsoft.com/office/powerpoint/2010/main" val="4292963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24</a:t>
            </a:fld>
            <a:endParaRPr lang="en-US"/>
          </a:p>
        </p:txBody>
      </p:sp>
    </p:spTree>
    <p:extLst>
      <p:ext uri="{BB962C8B-B14F-4D97-AF65-F5344CB8AC3E}">
        <p14:creationId xmlns:p14="http://schemas.microsoft.com/office/powerpoint/2010/main" val="2586895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25</a:t>
            </a:fld>
            <a:endParaRPr lang="en-US"/>
          </a:p>
        </p:txBody>
      </p:sp>
    </p:spTree>
    <p:extLst>
      <p:ext uri="{BB962C8B-B14F-4D97-AF65-F5344CB8AC3E}">
        <p14:creationId xmlns:p14="http://schemas.microsoft.com/office/powerpoint/2010/main" val="1507055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26</a:t>
            </a:fld>
            <a:endParaRPr lang="en-US"/>
          </a:p>
        </p:txBody>
      </p:sp>
    </p:spTree>
    <p:extLst>
      <p:ext uri="{BB962C8B-B14F-4D97-AF65-F5344CB8AC3E}">
        <p14:creationId xmlns:p14="http://schemas.microsoft.com/office/powerpoint/2010/main" val="4243039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27</a:t>
            </a:fld>
            <a:endParaRPr lang="en-US"/>
          </a:p>
        </p:txBody>
      </p:sp>
    </p:spTree>
    <p:extLst>
      <p:ext uri="{BB962C8B-B14F-4D97-AF65-F5344CB8AC3E}">
        <p14:creationId xmlns:p14="http://schemas.microsoft.com/office/powerpoint/2010/main" val="820127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28</a:t>
            </a:fld>
            <a:endParaRPr lang="en-US"/>
          </a:p>
        </p:txBody>
      </p:sp>
    </p:spTree>
    <p:extLst>
      <p:ext uri="{BB962C8B-B14F-4D97-AF65-F5344CB8AC3E}">
        <p14:creationId xmlns:p14="http://schemas.microsoft.com/office/powerpoint/2010/main" val="1118438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29</a:t>
            </a:fld>
            <a:endParaRPr lang="en-US"/>
          </a:p>
        </p:txBody>
      </p:sp>
    </p:spTree>
    <p:extLst>
      <p:ext uri="{BB962C8B-B14F-4D97-AF65-F5344CB8AC3E}">
        <p14:creationId xmlns:p14="http://schemas.microsoft.com/office/powerpoint/2010/main" val="646258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30</a:t>
            </a:fld>
            <a:endParaRPr lang="en-US"/>
          </a:p>
        </p:txBody>
      </p:sp>
    </p:spTree>
    <p:extLst>
      <p:ext uri="{BB962C8B-B14F-4D97-AF65-F5344CB8AC3E}">
        <p14:creationId xmlns:p14="http://schemas.microsoft.com/office/powerpoint/2010/main" val="1706244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31</a:t>
            </a:fld>
            <a:endParaRPr lang="en-US"/>
          </a:p>
        </p:txBody>
      </p:sp>
    </p:spTree>
    <p:extLst>
      <p:ext uri="{BB962C8B-B14F-4D97-AF65-F5344CB8AC3E}">
        <p14:creationId xmlns:p14="http://schemas.microsoft.com/office/powerpoint/2010/main" val="7777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a:t>
            </a:fld>
            <a:endParaRPr lang="en-US"/>
          </a:p>
        </p:txBody>
      </p:sp>
    </p:spTree>
    <p:extLst>
      <p:ext uri="{BB962C8B-B14F-4D97-AF65-F5344CB8AC3E}">
        <p14:creationId xmlns:p14="http://schemas.microsoft.com/office/powerpoint/2010/main" val="45848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32</a:t>
            </a:fld>
            <a:endParaRPr lang="en-US"/>
          </a:p>
        </p:txBody>
      </p:sp>
    </p:spTree>
    <p:extLst>
      <p:ext uri="{BB962C8B-B14F-4D97-AF65-F5344CB8AC3E}">
        <p14:creationId xmlns:p14="http://schemas.microsoft.com/office/powerpoint/2010/main" val="2591523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33</a:t>
            </a:fld>
            <a:endParaRPr lang="en-US"/>
          </a:p>
        </p:txBody>
      </p:sp>
    </p:spTree>
    <p:extLst>
      <p:ext uri="{BB962C8B-B14F-4D97-AF65-F5344CB8AC3E}">
        <p14:creationId xmlns:p14="http://schemas.microsoft.com/office/powerpoint/2010/main" val="3844078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34</a:t>
            </a:fld>
            <a:endParaRPr lang="en-US"/>
          </a:p>
        </p:txBody>
      </p:sp>
    </p:spTree>
    <p:extLst>
      <p:ext uri="{BB962C8B-B14F-4D97-AF65-F5344CB8AC3E}">
        <p14:creationId xmlns:p14="http://schemas.microsoft.com/office/powerpoint/2010/main" val="886562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35</a:t>
            </a:fld>
            <a:endParaRPr lang="en-US"/>
          </a:p>
        </p:txBody>
      </p:sp>
    </p:spTree>
    <p:extLst>
      <p:ext uri="{BB962C8B-B14F-4D97-AF65-F5344CB8AC3E}">
        <p14:creationId xmlns:p14="http://schemas.microsoft.com/office/powerpoint/2010/main" val="1463252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36</a:t>
            </a:fld>
            <a:endParaRPr lang="en-US"/>
          </a:p>
        </p:txBody>
      </p:sp>
    </p:spTree>
    <p:extLst>
      <p:ext uri="{BB962C8B-B14F-4D97-AF65-F5344CB8AC3E}">
        <p14:creationId xmlns:p14="http://schemas.microsoft.com/office/powerpoint/2010/main" val="3814495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40</a:t>
            </a:fld>
            <a:endParaRPr lang="en-US"/>
          </a:p>
        </p:txBody>
      </p:sp>
    </p:spTree>
    <p:extLst>
      <p:ext uri="{BB962C8B-B14F-4D97-AF65-F5344CB8AC3E}">
        <p14:creationId xmlns:p14="http://schemas.microsoft.com/office/powerpoint/2010/main" val="491360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42</a:t>
            </a:fld>
            <a:endParaRPr lang="en-US"/>
          </a:p>
        </p:txBody>
      </p:sp>
    </p:spTree>
    <p:extLst>
      <p:ext uri="{BB962C8B-B14F-4D97-AF65-F5344CB8AC3E}">
        <p14:creationId xmlns:p14="http://schemas.microsoft.com/office/powerpoint/2010/main" val="3765954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43</a:t>
            </a:fld>
            <a:endParaRPr lang="en-US"/>
          </a:p>
        </p:txBody>
      </p:sp>
    </p:spTree>
    <p:extLst>
      <p:ext uri="{BB962C8B-B14F-4D97-AF65-F5344CB8AC3E}">
        <p14:creationId xmlns:p14="http://schemas.microsoft.com/office/powerpoint/2010/main" val="2721333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44</a:t>
            </a:fld>
            <a:endParaRPr lang="en-US"/>
          </a:p>
        </p:txBody>
      </p:sp>
    </p:spTree>
    <p:extLst>
      <p:ext uri="{BB962C8B-B14F-4D97-AF65-F5344CB8AC3E}">
        <p14:creationId xmlns:p14="http://schemas.microsoft.com/office/powerpoint/2010/main" val="1218801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45</a:t>
            </a:fld>
            <a:endParaRPr lang="en-US"/>
          </a:p>
        </p:txBody>
      </p:sp>
    </p:spTree>
    <p:extLst>
      <p:ext uri="{BB962C8B-B14F-4D97-AF65-F5344CB8AC3E}">
        <p14:creationId xmlns:p14="http://schemas.microsoft.com/office/powerpoint/2010/main" val="263732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a:t>
            </a:fld>
            <a:endParaRPr lang="en-US"/>
          </a:p>
        </p:txBody>
      </p:sp>
    </p:spTree>
    <p:extLst>
      <p:ext uri="{BB962C8B-B14F-4D97-AF65-F5344CB8AC3E}">
        <p14:creationId xmlns:p14="http://schemas.microsoft.com/office/powerpoint/2010/main" val="2008809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46</a:t>
            </a:fld>
            <a:endParaRPr lang="en-US"/>
          </a:p>
        </p:txBody>
      </p:sp>
    </p:spTree>
    <p:extLst>
      <p:ext uri="{BB962C8B-B14F-4D97-AF65-F5344CB8AC3E}">
        <p14:creationId xmlns:p14="http://schemas.microsoft.com/office/powerpoint/2010/main" val="33542996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47</a:t>
            </a:fld>
            <a:endParaRPr lang="en-US"/>
          </a:p>
        </p:txBody>
      </p:sp>
    </p:spTree>
    <p:extLst>
      <p:ext uri="{BB962C8B-B14F-4D97-AF65-F5344CB8AC3E}">
        <p14:creationId xmlns:p14="http://schemas.microsoft.com/office/powerpoint/2010/main" val="1472299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48</a:t>
            </a:fld>
            <a:endParaRPr lang="en-US"/>
          </a:p>
        </p:txBody>
      </p:sp>
    </p:spTree>
    <p:extLst>
      <p:ext uri="{BB962C8B-B14F-4D97-AF65-F5344CB8AC3E}">
        <p14:creationId xmlns:p14="http://schemas.microsoft.com/office/powerpoint/2010/main" val="1245975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49</a:t>
            </a:fld>
            <a:endParaRPr lang="en-US"/>
          </a:p>
        </p:txBody>
      </p:sp>
    </p:spTree>
    <p:extLst>
      <p:ext uri="{BB962C8B-B14F-4D97-AF65-F5344CB8AC3E}">
        <p14:creationId xmlns:p14="http://schemas.microsoft.com/office/powerpoint/2010/main" val="3023553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50</a:t>
            </a:fld>
            <a:endParaRPr lang="en-US"/>
          </a:p>
        </p:txBody>
      </p:sp>
    </p:spTree>
    <p:extLst>
      <p:ext uri="{BB962C8B-B14F-4D97-AF65-F5344CB8AC3E}">
        <p14:creationId xmlns:p14="http://schemas.microsoft.com/office/powerpoint/2010/main" val="638108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51</a:t>
            </a:fld>
            <a:endParaRPr lang="en-US"/>
          </a:p>
        </p:txBody>
      </p:sp>
    </p:spTree>
    <p:extLst>
      <p:ext uri="{BB962C8B-B14F-4D97-AF65-F5344CB8AC3E}">
        <p14:creationId xmlns:p14="http://schemas.microsoft.com/office/powerpoint/2010/main" val="1383366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52</a:t>
            </a:fld>
            <a:endParaRPr lang="en-US"/>
          </a:p>
        </p:txBody>
      </p:sp>
    </p:spTree>
    <p:extLst>
      <p:ext uri="{BB962C8B-B14F-4D97-AF65-F5344CB8AC3E}">
        <p14:creationId xmlns:p14="http://schemas.microsoft.com/office/powerpoint/2010/main" val="3350086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54</a:t>
            </a:fld>
            <a:endParaRPr lang="en-US"/>
          </a:p>
        </p:txBody>
      </p:sp>
    </p:spTree>
    <p:extLst>
      <p:ext uri="{BB962C8B-B14F-4D97-AF65-F5344CB8AC3E}">
        <p14:creationId xmlns:p14="http://schemas.microsoft.com/office/powerpoint/2010/main" val="28437200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55</a:t>
            </a:fld>
            <a:endParaRPr lang="en-US"/>
          </a:p>
        </p:txBody>
      </p:sp>
    </p:spTree>
    <p:extLst>
      <p:ext uri="{BB962C8B-B14F-4D97-AF65-F5344CB8AC3E}">
        <p14:creationId xmlns:p14="http://schemas.microsoft.com/office/powerpoint/2010/main" val="1490789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56</a:t>
            </a:fld>
            <a:endParaRPr lang="en-US"/>
          </a:p>
        </p:txBody>
      </p:sp>
    </p:spTree>
    <p:extLst>
      <p:ext uri="{BB962C8B-B14F-4D97-AF65-F5344CB8AC3E}">
        <p14:creationId xmlns:p14="http://schemas.microsoft.com/office/powerpoint/2010/main" val="413251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a:t>
            </a:fld>
            <a:endParaRPr lang="en-US"/>
          </a:p>
        </p:txBody>
      </p:sp>
    </p:spTree>
    <p:extLst>
      <p:ext uri="{BB962C8B-B14F-4D97-AF65-F5344CB8AC3E}">
        <p14:creationId xmlns:p14="http://schemas.microsoft.com/office/powerpoint/2010/main" val="39937664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57</a:t>
            </a:fld>
            <a:endParaRPr lang="en-US"/>
          </a:p>
        </p:txBody>
      </p:sp>
    </p:spTree>
    <p:extLst>
      <p:ext uri="{BB962C8B-B14F-4D97-AF65-F5344CB8AC3E}">
        <p14:creationId xmlns:p14="http://schemas.microsoft.com/office/powerpoint/2010/main" val="3238263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58</a:t>
            </a:fld>
            <a:endParaRPr lang="en-US"/>
          </a:p>
        </p:txBody>
      </p:sp>
    </p:spTree>
    <p:extLst>
      <p:ext uri="{BB962C8B-B14F-4D97-AF65-F5344CB8AC3E}">
        <p14:creationId xmlns:p14="http://schemas.microsoft.com/office/powerpoint/2010/main" val="7324747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59</a:t>
            </a:fld>
            <a:endParaRPr lang="en-US"/>
          </a:p>
        </p:txBody>
      </p:sp>
    </p:spTree>
    <p:extLst>
      <p:ext uri="{BB962C8B-B14F-4D97-AF65-F5344CB8AC3E}">
        <p14:creationId xmlns:p14="http://schemas.microsoft.com/office/powerpoint/2010/main" val="36966621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60</a:t>
            </a:fld>
            <a:endParaRPr lang="en-US"/>
          </a:p>
        </p:txBody>
      </p:sp>
    </p:spTree>
    <p:extLst>
      <p:ext uri="{BB962C8B-B14F-4D97-AF65-F5344CB8AC3E}">
        <p14:creationId xmlns:p14="http://schemas.microsoft.com/office/powerpoint/2010/main" val="32199981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61</a:t>
            </a:fld>
            <a:endParaRPr lang="en-US"/>
          </a:p>
        </p:txBody>
      </p:sp>
    </p:spTree>
    <p:extLst>
      <p:ext uri="{BB962C8B-B14F-4D97-AF65-F5344CB8AC3E}">
        <p14:creationId xmlns:p14="http://schemas.microsoft.com/office/powerpoint/2010/main" val="27944580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62</a:t>
            </a:fld>
            <a:endParaRPr lang="en-US"/>
          </a:p>
        </p:txBody>
      </p:sp>
    </p:spTree>
    <p:extLst>
      <p:ext uri="{BB962C8B-B14F-4D97-AF65-F5344CB8AC3E}">
        <p14:creationId xmlns:p14="http://schemas.microsoft.com/office/powerpoint/2010/main" val="11111113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63</a:t>
            </a:fld>
            <a:endParaRPr lang="en-US"/>
          </a:p>
        </p:txBody>
      </p:sp>
    </p:spTree>
    <p:extLst>
      <p:ext uri="{BB962C8B-B14F-4D97-AF65-F5344CB8AC3E}">
        <p14:creationId xmlns:p14="http://schemas.microsoft.com/office/powerpoint/2010/main" val="25041287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64</a:t>
            </a:fld>
            <a:endParaRPr lang="en-US"/>
          </a:p>
        </p:txBody>
      </p:sp>
    </p:spTree>
    <p:extLst>
      <p:ext uri="{BB962C8B-B14F-4D97-AF65-F5344CB8AC3E}">
        <p14:creationId xmlns:p14="http://schemas.microsoft.com/office/powerpoint/2010/main" val="33451098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66</a:t>
            </a:fld>
            <a:endParaRPr lang="en-US"/>
          </a:p>
        </p:txBody>
      </p:sp>
    </p:spTree>
    <p:extLst>
      <p:ext uri="{BB962C8B-B14F-4D97-AF65-F5344CB8AC3E}">
        <p14:creationId xmlns:p14="http://schemas.microsoft.com/office/powerpoint/2010/main" val="27596432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67</a:t>
            </a:fld>
            <a:endParaRPr lang="en-US"/>
          </a:p>
        </p:txBody>
      </p:sp>
    </p:spTree>
    <p:extLst>
      <p:ext uri="{BB962C8B-B14F-4D97-AF65-F5344CB8AC3E}">
        <p14:creationId xmlns:p14="http://schemas.microsoft.com/office/powerpoint/2010/main" val="1181187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7</a:t>
            </a:fld>
            <a:endParaRPr lang="en-US"/>
          </a:p>
        </p:txBody>
      </p:sp>
    </p:spTree>
    <p:extLst>
      <p:ext uri="{BB962C8B-B14F-4D97-AF65-F5344CB8AC3E}">
        <p14:creationId xmlns:p14="http://schemas.microsoft.com/office/powerpoint/2010/main" val="22099885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68</a:t>
            </a:fld>
            <a:endParaRPr lang="en-US"/>
          </a:p>
        </p:txBody>
      </p:sp>
    </p:spTree>
    <p:extLst>
      <p:ext uri="{BB962C8B-B14F-4D97-AF65-F5344CB8AC3E}">
        <p14:creationId xmlns:p14="http://schemas.microsoft.com/office/powerpoint/2010/main" val="5315259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69</a:t>
            </a:fld>
            <a:endParaRPr lang="en-US"/>
          </a:p>
        </p:txBody>
      </p:sp>
    </p:spTree>
    <p:extLst>
      <p:ext uri="{BB962C8B-B14F-4D97-AF65-F5344CB8AC3E}">
        <p14:creationId xmlns:p14="http://schemas.microsoft.com/office/powerpoint/2010/main" val="815701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8</a:t>
            </a:fld>
            <a:endParaRPr lang="en-US"/>
          </a:p>
        </p:txBody>
      </p:sp>
    </p:spTree>
    <p:extLst>
      <p:ext uri="{BB962C8B-B14F-4D97-AF65-F5344CB8AC3E}">
        <p14:creationId xmlns:p14="http://schemas.microsoft.com/office/powerpoint/2010/main" val="14836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9</a:t>
            </a:fld>
            <a:endParaRPr lang="en-US"/>
          </a:p>
        </p:txBody>
      </p:sp>
    </p:spTree>
    <p:extLst>
      <p:ext uri="{BB962C8B-B14F-4D97-AF65-F5344CB8AC3E}">
        <p14:creationId xmlns:p14="http://schemas.microsoft.com/office/powerpoint/2010/main" val="333325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10</a:t>
            </a:fld>
            <a:endParaRPr lang="en-US"/>
          </a:p>
        </p:txBody>
      </p:sp>
    </p:spTree>
    <p:extLst>
      <p:ext uri="{BB962C8B-B14F-4D97-AF65-F5344CB8AC3E}">
        <p14:creationId xmlns:p14="http://schemas.microsoft.com/office/powerpoint/2010/main" val="18834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E92150-9554-4AAE-8C71-081FEE8C57D6}"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3615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5495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6326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2372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92150-9554-4AAE-8C71-081FEE8C57D6}"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92467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92150-9554-4AAE-8C71-081FEE8C57D6}"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93545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92150-9554-4AAE-8C71-081FEE8C57D6}" type="datetimeFigureOut">
              <a:rPr lang="en-US" smtClean="0"/>
              <a:t>7/17/2020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8365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92150-9554-4AAE-8C71-081FEE8C57D6}" type="datetimeFigureOut">
              <a:rPr lang="en-US" smtClean="0"/>
              <a:t>7/17/2020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12237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2150-9554-4AAE-8C71-081FEE8C57D6}" type="datetimeFigureOut">
              <a:rPr lang="en-US" smtClean="0"/>
              <a:t>7/17/2020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29856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82793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74655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92150-9554-4AAE-8C71-081FEE8C57D6}" type="datetimeFigureOut">
              <a:rPr lang="en-US" smtClean="0"/>
              <a:t>7/17/2020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EAA8-D770-4974-A2C9-39FA00FE3AA6}" type="slidenum">
              <a:rPr lang="en-US" smtClean="0"/>
              <a:t>‹#›</a:t>
            </a:fld>
            <a:endParaRPr lang="en-US"/>
          </a:p>
        </p:txBody>
      </p:sp>
    </p:spTree>
    <p:extLst>
      <p:ext uri="{BB962C8B-B14F-4D97-AF65-F5344CB8AC3E}">
        <p14:creationId xmlns:p14="http://schemas.microsoft.com/office/powerpoint/2010/main" val="68477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jpg"/></Relationships>
</file>

<file path=ppt/slides/_rels/slide5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5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5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wallbuilders.com/lemuel-haynes-signed-common-place-book/"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6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6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hyperlink" Target="http://www.wallbuilders.com/"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www.patriotacademy.com/" TargetMode="External"/><Relationship Id="rId5" Type="http://schemas.openxmlformats.org/officeDocument/2006/relationships/hyperlink" Target="http://www.rickgreen.com/" TargetMode="External"/><Relationship Id="rId4" Type="http://schemas.openxmlformats.org/officeDocument/2006/relationships/hyperlink" Target="http://www.wallbuilderslive.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4813"/>
            <a:ext cx="9144000" cy="1934617"/>
          </a:xfrm>
        </p:spPr>
        <p:txBody>
          <a:bodyPr>
            <a:normAutofit/>
          </a:bodyPr>
          <a:lstStyle/>
          <a:p>
            <a:r>
              <a:rPr lang="en-US" sz="6600" dirty="0">
                <a:solidFill>
                  <a:schemeClr val="bg1"/>
                </a:solidFill>
                <a:latin typeface="Mistral" panose="03090702030407020403" pitchFamily="66" charset="0"/>
              </a:rPr>
              <a:t>Black History</a:t>
            </a:r>
          </a:p>
        </p:txBody>
      </p:sp>
      <p:sp>
        <p:nvSpPr>
          <p:cNvPr id="3" name="Subtitle 2"/>
          <p:cNvSpPr>
            <a:spLocks noGrp="1"/>
          </p:cNvSpPr>
          <p:nvPr>
            <p:ph type="subTitle" idx="1"/>
          </p:nvPr>
        </p:nvSpPr>
        <p:spPr>
          <a:xfrm>
            <a:off x="1524000" y="2368446"/>
            <a:ext cx="9144000" cy="1993692"/>
          </a:xfrm>
        </p:spPr>
        <p:txBody>
          <a:bodyPr>
            <a:normAutofit/>
          </a:bodyPr>
          <a:lstStyle/>
          <a:p>
            <a:endParaRPr lang="en-US" sz="3600" dirty="0">
              <a:solidFill>
                <a:schemeClr val="bg1"/>
              </a:solidFill>
              <a:latin typeface="Mistral" panose="03090702030407020403" pitchFamily="66" charset="0"/>
            </a:endParaRPr>
          </a:p>
          <a:p>
            <a:r>
              <a:rPr lang="en-US" sz="3600" dirty="0">
                <a:solidFill>
                  <a:schemeClr val="bg1"/>
                </a:solidFill>
                <a:latin typeface="Mistral" panose="03090702030407020403" pitchFamily="66" charset="0"/>
              </a:rPr>
              <a:t>By: Marcia A. Lennick</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561" y="4170451"/>
            <a:ext cx="3502701" cy="2200134"/>
          </a:xfrm>
          <a:prstGeom prst="rect">
            <a:avLst/>
          </a:prstGeom>
        </p:spPr>
      </p:pic>
    </p:spTree>
    <p:extLst>
      <p:ext uri="{BB962C8B-B14F-4D97-AF65-F5344CB8AC3E}">
        <p14:creationId xmlns:p14="http://schemas.microsoft.com/office/powerpoint/2010/main" val="115724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4911"/>
            <a:ext cx="10515600" cy="1184223"/>
          </a:xfrm>
        </p:spPr>
        <p:txBody>
          <a:bodyPr/>
          <a:lstStyle/>
          <a:p>
            <a:pPr algn="ctr"/>
            <a:r>
              <a:rPr lang="en-US" dirty="0">
                <a:solidFill>
                  <a:schemeClr val="bg1"/>
                </a:solidFill>
                <a:latin typeface="Mistral" panose="03090702030407020403" pitchFamily="66" charset="0"/>
              </a:rPr>
              <a:t>How should we view America today?</a:t>
            </a:r>
          </a:p>
        </p:txBody>
      </p:sp>
      <p:sp>
        <p:nvSpPr>
          <p:cNvPr id="3" name="Content Placeholder 2"/>
          <p:cNvSpPr>
            <a:spLocks noGrp="1"/>
          </p:cNvSpPr>
          <p:nvPr>
            <p:ph idx="1"/>
          </p:nvPr>
        </p:nvSpPr>
        <p:spPr>
          <a:xfrm>
            <a:off x="104931" y="1319134"/>
            <a:ext cx="12087069" cy="4857829"/>
          </a:xfrm>
        </p:spPr>
        <p:txBody>
          <a:bodyPr>
            <a:noAutofit/>
          </a:bodyPr>
          <a:lstStyle/>
          <a:p>
            <a:r>
              <a:rPr lang="en-US" dirty="0">
                <a:solidFill>
                  <a:schemeClr val="bg1"/>
                </a:solidFill>
                <a:latin typeface="Times New Roman" panose="02020603050405020304" pitchFamily="18" charset="0"/>
                <a:cs typeface="Times New Roman" panose="02020603050405020304" pitchFamily="18" charset="0"/>
              </a:rPr>
              <a:t>God is still on the throne and some of where America is at today, I am excited about.</a:t>
            </a:r>
          </a:p>
          <a:p>
            <a:pPr lvl="1"/>
            <a:r>
              <a:rPr lang="en-US" sz="2800" dirty="0">
                <a:solidFill>
                  <a:schemeClr val="bg1"/>
                </a:solidFill>
                <a:latin typeface="Times New Roman" panose="02020603050405020304" pitchFamily="18" charset="0"/>
                <a:cs typeface="Times New Roman" panose="02020603050405020304" pitchFamily="18" charset="0"/>
              </a:rPr>
              <a:t>For example, “The In God We Trust Movement”:</a:t>
            </a:r>
          </a:p>
          <a:p>
            <a:pPr lvl="1"/>
            <a:endParaRPr lang="en-US" sz="2800" dirty="0">
              <a:solidFill>
                <a:schemeClr val="bg1"/>
              </a:solidFill>
              <a:latin typeface="Times New Roman" panose="02020603050405020304" pitchFamily="18" charset="0"/>
              <a:cs typeface="Times New Roman" panose="02020603050405020304" pitchFamily="18" charset="0"/>
            </a:endParaRPr>
          </a:p>
          <a:p>
            <a:pPr lvl="1"/>
            <a:endParaRPr lang="en-US" sz="2800" dirty="0">
              <a:solidFill>
                <a:schemeClr val="bg1"/>
              </a:solidFill>
              <a:latin typeface="Times New Roman" panose="02020603050405020304" pitchFamily="18" charset="0"/>
              <a:cs typeface="Times New Roman" panose="02020603050405020304" pitchFamily="18" charset="0"/>
            </a:endParaRPr>
          </a:p>
          <a:p>
            <a:pPr lvl="1"/>
            <a:endParaRPr lang="en-US" sz="2800"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How about with a Caleb heart.  We look at our nation on the basis of what God can do as He is still on the throne.  We must be faithful to what He has called us to.</a:t>
            </a:r>
          </a:p>
          <a:p>
            <a:pPr lvl="1"/>
            <a:r>
              <a:rPr lang="en-US" sz="2800" dirty="0">
                <a:solidFill>
                  <a:schemeClr val="bg1"/>
                </a:solidFill>
                <a:latin typeface="Times New Roman" panose="02020603050405020304" pitchFamily="18" charset="0"/>
                <a:cs typeface="Times New Roman" panose="02020603050405020304" pitchFamily="18" charset="0"/>
              </a:rPr>
              <a:t>Caleb, along with Joshua, was one of the original twelve spies sent into the Promised Land to scout the area. While everyone else was too afraid to conquer Canaan, Caleb and Joshua announced that there would be no trouble for the Israelites. Numbers 13-14.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311" y="2710252"/>
            <a:ext cx="2143594" cy="1196931"/>
          </a:xfrm>
          <a:prstGeom prst="rect">
            <a:avLst/>
          </a:prstGeom>
        </p:spPr>
      </p:pic>
    </p:spTree>
    <p:extLst>
      <p:ext uri="{BB962C8B-B14F-4D97-AF65-F5344CB8AC3E}">
        <p14:creationId xmlns:p14="http://schemas.microsoft.com/office/powerpoint/2010/main" val="3494464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Why History Matters?</a:t>
            </a: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If we do not know history, we are doomed to repeat the mistakes of the past.</a:t>
            </a:r>
          </a:p>
          <a:p>
            <a:pPr marL="0" indent="0">
              <a:buNone/>
            </a:pPr>
            <a:r>
              <a:rPr lang="en-US" dirty="0">
                <a:solidFill>
                  <a:schemeClr val="bg1"/>
                </a:solidFill>
                <a:latin typeface="Times New Roman" panose="02020603050405020304" pitchFamily="18" charset="0"/>
                <a:cs typeface="Times New Roman" panose="02020603050405020304" pitchFamily="18" charset="0"/>
              </a:rPr>
              <a:t>	-Ancient Israel was always in this boat until a righteous person 	would rise up and tell the King or Law Giver about the Book of 	the Law.  Once the nation turned back to God, His blessings 	prevailed.</a:t>
            </a:r>
          </a:p>
          <a:p>
            <a:pPr marL="0" indent="0">
              <a:buNone/>
            </a:pPr>
            <a:r>
              <a:rPr lang="en-US" dirty="0">
                <a:solidFill>
                  <a:schemeClr val="bg1"/>
                </a:solidFill>
                <a:latin typeface="Times New Roman" panose="02020603050405020304" pitchFamily="18" charset="0"/>
                <a:cs typeface="Times New Roman" panose="02020603050405020304" pitchFamily="18" charset="0"/>
              </a:rPr>
              <a:t>		-Look at your sphere of influence.</a:t>
            </a:r>
          </a:p>
          <a:p>
            <a:pPr marL="0" indent="0">
              <a:buNone/>
            </a:pPr>
            <a:r>
              <a:rPr lang="en-US" dirty="0">
                <a:solidFill>
                  <a:schemeClr val="bg1"/>
                </a:solidFill>
                <a:latin typeface="Times New Roman" panose="02020603050405020304" pitchFamily="18" charset="0"/>
                <a:cs typeface="Times New Roman" panose="02020603050405020304" pitchFamily="18" charset="0"/>
              </a:rPr>
              <a:t>		-Look at the righteous people in the Bible and their sphere 		of influence (Nehemiah and Queen Esther).</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42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Why History Matters?</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Is this billboard historically accurate? Why or why not?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539" y="1825624"/>
            <a:ext cx="10388182" cy="4800027"/>
          </a:xfrm>
        </p:spPr>
      </p:pic>
    </p:spTree>
    <p:extLst>
      <p:ext uri="{BB962C8B-B14F-4D97-AF65-F5344CB8AC3E}">
        <p14:creationId xmlns:p14="http://schemas.microsoft.com/office/powerpoint/2010/main" val="173909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bg1"/>
                </a:solidFill>
                <a:latin typeface="Mistral" panose="03090702030407020403" pitchFamily="66" charset="0"/>
              </a:rPr>
              <a:t>How many know what this picture is?</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How many can actually name black historical heroes?</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75583" y="1915566"/>
            <a:ext cx="3481070" cy="4351338"/>
          </a:xfrm>
        </p:spPr>
      </p:pic>
    </p:spTree>
    <p:extLst>
      <p:ext uri="{BB962C8B-B14F-4D97-AF65-F5344CB8AC3E}">
        <p14:creationId xmlns:p14="http://schemas.microsoft.com/office/powerpoint/2010/main" val="228545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Some hard truths about black history</a:t>
            </a:r>
          </a:p>
        </p:txBody>
      </p:sp>
      <p:sp>
        <p:nvSpPr>
          <p:cNvPr id="3" name="Content Placeholder 2"/>
          <p:cNvSpPr>
            <a:spLocks noGrp="1"/>
          </p:cNvSpPr>
          <p:nvPr>
            <p:ph idx="1"/>
          </p:nvPr>
        </p:nvSpPr>
        <p:spPr>
          <a:xfrm>
            <a:off x="457200" y="1485900"/>
            <a:ext cx="10896600" cy="4691063"/>
          </a:xfrm>
        </p:spPr>
        <p:txBody>
          <a:bodyPr>
            <a:normAutofit fontScale="77500" lnSpcReduction="20000"/>
          </a:bodyPr>
          <a:lstStyle/>
          <a:p>
            <a:r>
              <a:rPr lang="en-US" dirty="0">
                <a:solidFill>
                  <a:schemeClr val="bg1"/>
                </a:solidFill>
                <a:latin typeface="Times New Roman" panose="02020603050405020304" pitchFamily="18" charset="0"/>
                <a:cs typeface="Times New Roman" panose="02020603050405020304" pitchFamily="18" charset="0"/>
              </a:rPr>
              <a:t>Black history has been abolished from the history books.  This happened in the 20</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Century.</a:t>
            </a:r>
          </a:p>
          <a:p>
            <a:pPr lvl="1"/>
            <a:r>
              <a:rPr lang="en-US" dirty="0">
                <a:solidFill>
                  <a:schemeClr val="bg1"/>
                </a:solidFill>
                <a:latin typeface="Times New Roman" panose="02020603050405020304" pitchFamily="18" charset="0"/>
                <a:cs typeface="Times New Roman" panose="02020603050405020304" pitchFamily="18" charset="0"/>
              </a:rPr>
              <a:t>We must also understand that history in general is being deleted.  How many just grew up knowing Thomas Jefferson or Benjamin Franklin?  None of us know about </a:t>
            </a:r>
            <a:r>
              <a:rPr lang="en-US" dirty="0" err="1">
                <a:solidFill>
                  <a:schemeClr val="bg1"/>
                </a:solidFill>
                <a:latin typeface="Times New Roman" panose="02020603050405020304" pitchFamily="18" charset="0"/>
                <a:cs typeface="Times New Roman" panose="02020603050405020304" pitchFamily="18" charset="0"/>
              </a:rPr>
              <a:t>Governour</a:t>
            </a:r>
            <a:r>
              <a:rPr lang="en-US" dirty="0">
                <a:solidFill>
                  <a:schemeClr val="bg1"/>
                </a:solidFill>
                <a:latin typeface="Times New Roman" panose="02020603050405020304" pitchFamily="18" charset="0"/>
                <a:cs typeface="Times New Roman" panose="02020603050405020304" pitchFamily="18" charset="0"/>
              </a:rPr>
              <a:t> Morris, James Wilson, Benjamin Rush, Fisher </a:t>
            </a:r>
            <a:r>
              <a:rPr lang="en-US" dirty="0" err="1">
                <a:solidFill>
                  <a:schemeClr val="bg1"/>
                </a:solidFill>
                <a:latin typeface="Times New Roman" panose="02020603050405020304" pitchFamily="18" charset="0"/>
                <a:cs typeface="Times New Roman" panose="02020603050405020304" pitchFamily="18" charset="0"/>
              </a:rPr>
              <a:t>Aimes</a:t>
            </a:r>
            <a:r>
              <a:rPr lang="en-US" dirty="0">
                <a:solidFill>
                  <a:schemeClr val="bg1"/>
                </a:solidFill>
                <a:latin typeface="Times New Roman" panose="02020603050405020304" pitchFamily="18" charset="0"/>
                <a:cs typeface="Times New Roman" panose="02020603050405020304" pitchFamily="18" charset="0"/>
              </a:rPr>
              <a:t>, or Daniel Webster – The Great Orator.</a:t>
            </a:r>
          </a:p>
          <a:p>
            <a:pPr lvl="1"/>
            <a:r>
              <a:rPr lang="en-US" dirty="0">
                <a:solidFill>
                  <a:schemeClr val="bg1"/>
                </a:solidFill>
                <a:latin typeface="Times New Roman" panose="02020603050405020304" pitchFamily="18" charset="0"/>
                <a:cs typeface="Times New Roman" panose="02020603050405020304" pitchFamily="18" charset="0"/>
              </a:rPr>
              <a:t>None really know William Blackstone’s ideas of “The Laws of Nature and Nature’s God”</a:t>
            </a:r>
          </a:p>
          <a:p>
            <a:pPr lvl="1"/>
            <a:r>
              <a:rPr lang="en-US" dirty="0">
                <a:solidFill>
                  <a:schemeClr val="bg1"/>
                </a:solidFill>
                <a:latin typeface="Times New Roman" panose="02020603050405020304" pitchFamily="18" charset="0"/>
                <a:cs typeface="Times New Roman" panose="02020603050405020304" pitchFamily="18" charset="0"/>
              </a:rPr>
              <a:t>None really know about </a:t>
            </a:r>
            <a:r>
              <a:rPr lang="en-US" u="sng" dirty="0">
                <a:solidFill>
                  <a:schemeClr val="bg1"/>
                </a:solidFill>
                <a:latin typeface="Times New Roman" panose="02020603050405020304" pitchFamily="18" charset="0"/>
                <a:cs typeface="Times New Roman" panose="02020603050405020304" pitchFamily="18" charset="0"/>
              </a:rPr>
              <a:t>The Two Treatise of Government</a:t>
            </a:r>
            <a:r>
              <a:rPr lang="en-US" dirty="0">
                <a:solidFill>
                  <a:schemeClr val="bg1"/>
                </a:solidFill>
                <a:latin typeface="Times New Roman" panose="02020603050405020304" pitchFamily="18" charset="0"/>
                <a:cs typeface="Times New Roman" panose="02020603050405020304" pitchFamily="18" charset="0"/>
              </a:rPr>
              <a:t> by John Locke which cites over 1500 Bible Verses.</a:t>
            </a:r>
          </a:p>
          <a:p>
            <a:pPr lvl="1"/>
            <a:r>
              <a:rPr lang="en-US" dirty="0">
                <a:solidFill>
                  <a:schemeClr val="bg1"/>
                </a:solidFill>
                <a:latin typeface="Times New Roman" panose="02020603050405020304" pitchFamily="18" charset="0"/>
                <a:cs typeface="Times New Roman" panose="02020603050405020304" pitchFamily="18" charset="0"/>
              </a:rPr>
              <a:t>Many do not recognize that we have over 250 founding fathers; not just the guys who signed our founding documents.</a:t>
            </a:r>
          </a:p>
          <a:p>
            <a:r>
              <a:rPr lang="en-US" dirty="0">
                <a:solidFill>
                  <a:schemeClr val="bg1"/>
                </a:solidFill>
                <a:latin typeface="Times New Roman" panose="02020603050405020304" pitchFamily="18" charset="0"/>
                <a:cs typeface="Times New Roman" panose="02020603050405020304" pitchFamily="18" charset="0"/>
              </a:rPr>
              <a:t>More ways black history is being deleted.  For example, there are actual statutes being displayed that do not depict MLK, Jr. as a Reverend.  There have been grave concerns about the Smithsonian erasing information; especially black history.</a:t>
            </a:r>
          </a:p>
          <a:p>
            <a:r>
              <a:rPr lang="en-US" dirty="0">
                <a:solidFill>
                  <a:schemeClr val="bg1"/>
                </a:solidFill>
                <a:latin typeface="Times New Roman" panose="02020603050405020304" pitchFamily="18" charset="0"/>
                <a:cs typeface="Times New Roman" panose="02020603050405020304" pitchFamily="18" charset="0"/>
              </a:rPr>
              <a:t>We should honor our black patriots who also paid the ultimate sacrifice with their lives.</a:t>
            </a:r>
          </a:p>
          <a:p>
            <a:r>
              <a:rPr lang="en-US" dirty="0">
                <a:solidFill>
                  <a:schemeClr val="bg1"/>
                </a:solidFill>
                <a:latin typeface="Times New Roman" panose="02020603050405020304" pitchFamily="18" charset="0"/>
                <a:cs typeface="Times New Roman" panose="02020603050405020304" pitchFamily="18" charset="0"/>
              </a:rPr>
              <a:t>Slavery also ended with the help of white people.</a:t>
            </a:r>
          </a:p>
          <a:p>
            <a:r>
              <a:rPr lang="en-US" dirty="0">
                <a:solidFill>
                  <a:schemeClr val="bg1"/>
                </a:solidFill>
                <a:latin typeface="Times New Roman" panose="02020603050405020304" pitchFamily="18" charset="0"/>
                <a:cs typeface="Times New Roman" panose="02020603050405020304" pitchFamily="18" charset="0"/>
              </a:rPr>
              <a:t>What are some accounts of racism you have experienced?</a:t>
            </a:r>
          </a:p>
          <a:p>
            <a:r>
              <a:rPr lang="en-US" dirty="0">
                <a:solidFill>
                  <a:schemeClr val="bg1"/>
                </a:solidFill>
                <a:latin typeface="Times New Roman" panose="02020603050405020304" pitchFamily="18" charset="0"/>
                <a:cs typeface="Times New Roman" panose="02020603050405020304" pitchFamily="18" charset="0"/>
              </a:rPr>
              <a:t>Will racism be abolished 100%?  We all have our semantics and pre-conceived ideas.</a:t>
            </a:r>
          </a:p>
        </p:txBody>
      </p:sp>
    </p:spTree>
    <p:extLst>
      <p:ext uri="{BB962C8B-B14F-4D97-AF65-F5344CB8AC3E}">
        <p14:creationId xmlns:p14="http://schemas.microsoft.com/office/powerpoint/2010/main" val="4212274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Racism gone too far!</a:t>
            </a:r>
            <a:endParaRPr lang="en-US" dirty="0"/>
          </a:p>
        </p:txBody>
      </p:sp>
      <p:sp>
        <p:nvSpPr>
          <p:cNvPr id="3" name="Content Placeholder 2"/>
          <p:cNvSpPr>
            <a:spLocks noGrp="1"/>
          </p:cNvSpPr>
          <p:nvPr>
            <p:ph idx="1"/>
          </p:nvPr>
        </p:nvSpPr>
        <p:spPr>
          <a:xfrm>
            <a:off x="838200" y="1825625"/>
            <a:ext cx="4888043" cy="4351338"/>
          </a:xfrm>
        </p:spPr>
        <p:txBody>
          <a:bodyPr/>
          <a:lstStyle/>
          <a:p>
            <a:r>
              <a:rPr lang="en-US" dirty="0">
                <a:solidFill>
                  <a:schemeClr val="bg1"/>
                </a:solidFill>
                <a:latin typeface="Times New Roman" panose="02020603050405020304" pitchFamily="18" charset="0"/>
                <a:cs typeface="Times New Roman" panose="02020603050405020304" pitchFamily="18" charset="0"/>
              </a:rPr>
              <a:t>We also live in a time and place where the idea  of racism has gone to far.  Like we cannot listen to “White Christmas” is racist because of the word “white” is in this song!</a:t>
            </a:r>
          </a:p>
          <a:p>
            <a:r>
              <a:rPr lang="en-US" dirty="0">
                <a:solidFill>
                  <a:schemeClr val="bg1"/>
                </a:solidFill>
                <a:latin typeface="Times New Roman" panose="02020603050405020304" pitchFamily="18" charset="0"/>
                <a:cs typeface="Times New Roman" panose="02020603050405020304" pitchFamily="18" charset="0"/>
              </a:rPr>
              <a:t>I try to address this lecture out of love –1</a:t>
            </a:r>
            <a:r>
              <a:rPr lang="en-US" baseline="30000" dirty="0">
                <a:solidFill>
                  <a:schemeClr val="bg1"/>
                </a:solidFill>
                <a:latin typeface="Times New Roman" panose="02020603050405020304" pitchFamily="18" charset="0"/>
                <a:cs typeface="Times New Roman" panose="02020603050405020304" pitchFamily="18" charset="0"/>
              </a:rPr>
              <a:t>st</a:t>
            </a:r>
            <a:r>
              <a:rPr lang="en-US" dirty="0">
                <a:solidFill>
                  <a:schemeClr val="bg1"/>
                </a:solidFill>
                <a:latin typeface="Times New Roman" panose="02020603050405020304" pitchFamily="18" charset="0"/>
                <a:cs typeface="Times New Roman" panose="02020603050405020304" pitchFamily="18" charset="0"/>
              </a:rPr>
              <a:t> Corinthians 13:4-7</a:t>
            </a: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944627"/>
            <a:ext cx="5009213" cy="3695656"/>
          </a:xfrm>
          <a:prstGeom prst="rect">
            <a:avLst/>
          </a:prstGeom>
        </p:spPr>
      </p:pic>
    </p:spTree>
    <p:extLst>
      <p:ext uri="{BB962C8B-B14F-4D97-AF65-F5344CB8AC3E}">
        <p14:creationId xmlns:p14="http://schemas.microsoft.com/office/powerpoint/2010/main" val="4167496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Establishing a Foundation</a:t>
            </a:r>
          </a:p>
        </p:txBody>
      </p:sp>
      <p:sp>
        <p:nvSpPr>
          <p:cNvPr id="3" name="Content Placeholder 2"/>
          <p:cNvSpPr>
            <a:spLocks noGrp="1"/>
          </p:cNvSpPr>
          <p:nvPr>
            <p:ph idx="1"/>
          </p:nvPr>
        </p:nvSpPr>
        <p:spPr>
          <a:xfrm>
            <a:off x="209862" y="1334125"/>
            <a:ext cx="11692328" cy="3402767"/>
          </a:xfrm>
        </p:spPr>
        <p:txBody>
          <a:bodyPr>
            <a:normAutofit fontScale="85000" lnSpcReduction="20000"/>
          </a:bodyPr>
          <a:lstStyle/>
          <a:p>
            <a:r>
              <a:rPr lang="en-US" dirty="0">
                <a:solidFill>
                  <a:schemeClr val="bg1"/>
                </a:solidFill>
                <a:latin typeface="Times New Roman" panose="02020603050405020304" pitchFamily="18" charset="0"/>
                <a:cs typeface="Times New Roman" panose="02020603050405020304" pitchFamily="18" charset="0"/>
              </a:rPr>
              <a:t>We need to deal with the idea of race and racism in the Church, and lets get a Biblical, historical and constitutional perspective so we can move forward with our lives and in our nation.</a:t>
            </a:r>
          </a:p>
          <a:p>
            <a:r>
              <a:rPr lang="en-US" dirty="0">
                <a:solidFill>
                  <a:schemeClr val="bg1"/>
                </a:solidFill>
                <a:latin typeface="Times New Roman" panose="02020603050405020304" pitchFamily="18" charset="0"/>
                <a:cs typeface="Times New Roman" panose="02020603050405020304" pitchFamily="18" charset="0"/>
              </a:rPr>
              <a:t>Once we learn these principles, we can have the Church God wants: </a:t>
            </a:r>
            <a:r>
              <a:rPr lang="en-US" dirty="0" err="1">
                <a:solidFill>
                  <a:schemeClr val="bg1"/>
                </a:solidFill>
                <a:latin typeface="Times New Roman" panose="02020603050405020304" pitchFamily="18" charset="0"/>
                <a:cs typeface="Times New Roman" panose="02020603050405020304" pitchFamily="18" charset="0"/>
              </a:rPr>
              <a:t>multiethnical</a:t>
            </a:r>
            <a:r>
              <a:rPr lang="en-US" dirty="0">
                <a:solidFill>
                  <a:schemeClr val="bg1"/>
                </a:solidFill>
                <a:latin typeface="Times New Roman" panose="02020603050405020304" pitchFamily="18" charset="0"/>
                <a:cs typeface="Times New Roman" panose="02020603050405020304" pitchFamily="18" charset="0"/>
              </a:rPr>
              <a:t> and multigenerational!</a:t>
            </a:r>
          </a:p>
          <a:p>
            <a:r>
              <a:rPr lang="en-US" dirty="0">
                <a:solidFill>
                  <a:schemeClr val="bg1"/>
                </a:solidFill>
                <a:latin typeface="Times New Roman" panose="02020603050405020304" pitchFamily="18" charset="0"/>
                <a:cs typeface="Times New Roman" panose="02020603050405020304" pitchFamily="18" charset="0"/>
              </a:rPr>
              <a:t>When America was founded, our Founding Fathers wanted people to be able to live out their culture, beliefs, etc. as long as it did not violate God’s Law.  Our FF wanted people to have the free will to choose; how God gives us free will to choose Him or to not choose Him.</a:t>
            </a:r>
          </a:p>
          <a:p>
            <a:r>
              <a:rPr lang="en-US" dirty="0">
                <a:solidFill>
                  <a:schemeClr val="bg1"/>
                </a:solidFill>
                <a:latin typeface="Times New Roman" panose="02020603050405020304" pitchFamily="18" charset="0"/>
                <a:cs typeface="Times New Roman" panose="02020603050405020304" pitchFamily="18" charset="0"/>
              </a:rPr>
              <a:t>We do need to be careful when studying culture to not let in foreign gods.  God warned ancient Israel about this.  Remember what happened to King Solomon? 1 Kings 11.</a:t>
            </a: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44" y="4875172"/>
            <a:ext cx="5310501" cy="1932497"/>
          </a:xfrm>
          <a:prstGeom prst="rect">
            <a:avLst/>
          </a:prstGeom>
        </p:spPr>
      </p:pic>
    </p:spTree>
    <p:extLst>
      <p:ext uri="{BB962C8B-B14F-4D97-AF65-F5344CB8AC3E}">
        <p14:creationId xmlns:p14="http://schemas.microsoft.com/office/powerpoint/2010/main" val="162660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Current Thoughts in America</a:t>
            </a:r>
            <a:endParaRPr lang="en-US" dirty="0"/>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What are some thoughts in our culture?:</a:t>
            </a:r>
          </a:p>
          <a:p>
            <a:pPr lvl="1"/>
            <a:r>
              <a:rPr lang="en-US" dirty="0">
                <a:solidFill>
                  <a:schemeClr val="bg1"/>
                </a:solidFill>
                <a:latin typeface="Times New Roman" panose="02020603050405020304" pitchFamily="18" charset="0"/>
                <a:cs typeface="Times New Roman" panose="02020603050405020304" pitchFamily="18" charset="0"/>
              </a:rPr>
              <a:t>Whites accuse blacks of whining when blacks bring up inequalities in life or  go back to historical injustices.</a:t>
            </a:r>
          </a:p>
          <a:p>
            <a:pPr lvl="1"/>
            <a:r>
              <a:rPr lang="en-US" dirty="0">
                <a:solidFill>
                  <a:schemeClr val="bg1"/>
                </a:solidFill>
                <a:latin typeface="Times New Roman" panose="02020603050405020304" pitchFamily="18" charset="0"/>
                <a:cs typeface="Times New Roman" panose="02020603050405020304" pitchFamily="18" charset="0"/>
              </a:rPr>
              <a:t>Whites accuse whites of pandering when they try to understand the blacks on racial issues.</a:t>
            </a:r>
          </a:p>
          <a:p>
            <a:pPr lvl="1"/>
            <a:r>
              <a:rPr lang="en-US" dirty="0">
                <a:solidFill>
                  <a:schemeClr val="bg1"/>
                </a:solidFill>
                <a:latin typeface="Times New Roman" panose="02020603050405020304" pitchFamily="18" charset="0"/>
                <a:cs typeface="Times New Roman" panose="02020603050405020304" pitchFamily="18" charset="0"/>
              </a:rPr>
              <a:t>Blacks accuse whites of being racist when whites speak out against policies, or beliefs, or practices of black leaders.</a:t>
            </a:r>
          </a:p>
          <a:p>
            <a:pPr lvl="1"/>
            <a:r>
              <a:rPr lang="en-US" dirty="0">
                <a:solidFill>
                  <a:schemeClr val="bg1"/>
                </a:solidFill>
                <a:latin typeface="Times New Roman" panose="02020603050405020304" pitchFamily="18" charset="0"/>
                <a:cs typeface="Times New Roman" panose="02020603050405020304" pitchFamily="18" charset="0"/>
              </a:rPr>
              <a:t>Blacks accuse other blacks of being “Uncle Toms” when they agree with whites on topics that black leaders are against.</a:t>
            </a:r>
          </a:p>
          <a:p>
            <a:endParaRPr lang="en-US" dirty="0"/>
          </a:p>
        </p:txBody>
      </p:sp>
    </p:spTree>
    <p:extLst>
      <p:ext uri="{BB962C8B-B14F-4D97-AF65-F5344CB8AC3E}">
        <p14:creationId xmlns:p14="http://schemas.microsoft.com/office/powerpoint/2010/main" val="180661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Establishing a Foundation</a:t>
            </a:r>
          </a:p>
        </p:txBody>
      </p:sp>
      <p:sp>
        <p:nvSpPr>
          <p:cNvPr id="3" name="Content Placeholder 2"/>
          <p:cNvSpPr>
            <a:spLocks noGrp="1"/>
          </p:cNvSpPr>
          <p:nvPr>
            <p:ph idx="1"/>
          </p:nvPr>
        </p:nvSpPr>
        <p:spPr/>
        <p:txBody>
          <a:bodyPr>
            <a:normAutofit lnSpcReduction="10000"/>
          </a:bodyPr>
          <a:lstStyle/>
          <a:p>
            <a:r>
              <a:rPr lang="en-US" dirty="0">
                <a:solidFill>
                  <a:schemeClr val="bg1"/>
                </a:solidFill>
                <a:latin typeface="Times New Roman" panose="02020603050405020304" pitchFamily="18" charset="0"/>
                <a:cs typeface="Times New Roman" panose="02020603050405020304" pitchFamily="18" charset="0"/>
              </a:rPr>
              <a:t>Racism is a heart problem – a problem of sin.</a:t>
            </a:r>
          </a:p>
          <a:p>
            <a:r>
              <a:rPr lang="en-US" dirty="0">
                <a:solidFill>
                  <a:schemeClr val="bg1"/>
                </a:solidFill>
                <a:latin typeface="Times New Roman" panose="02020603050405020304" pitchFamily="18" charset="0"/>
                <a:cs typeface="Times New Roman" panose="02020603050405020304" pitchFamily="18" charset="0"/>
              </a:rPr>
              <a:t>It is viewed as a political problem or an economic problem.</a:t>
            </a:r>
          </a:p>
          <a:p>
            <a:r>
              <a:rPr lang="en-US" dirty="0">
                <a:solidFill>
                  <a:schemeClr val="bg1"/>
                </a:solidFill>
                <a:latin typeface="Times New Roman" panose="02020603050405020304" pitchFamily="18" charset="0"/>
                <a:cs typeface="Times New Roman" panose="02020603050405020304" pitchFamily="18" charset="0"/>
              </a:rPr>
              <a:t>At the root, it is a spiritual problem.</a:t>
            </a:r>
          </a:p>
          <a:p>
            <a:r>
              <a:rPr lang="en-US" dirty="0">
                <a:solidFill>
                  <a:schemeClr val="bg1"/>
                </a:solidFill>
                <a:latin typeface="Times New Roman" panose="02020603050405020304" pitchFamily="18" charset="0"/>
                <a:cs typeface="Times New Roman" panose="02020603050405020304" pitchFamily="18" charset="0"/>
              </a:rPr>
              <a:t>On a side note, we are not saying it should not be dealt with politically or economically.  There are good and bad policies to assist with racism.</a:t>
            </a:r>
          </a:p>
          <a:p>
            <a:r>
              <a:rPr lang="en-US" dirty="0">
                <a:solidFill>
                  <a:schemeClr val="bg1"/>
                </a:solidFill>
                <a:latin typeface="Times New Roman" panose="02020603050405020304" pitchFamily="18" charset="0"/>
                <a:cs typeface="Times New Roman" panose="02020603050405020304" pitchFamily="18" charset="0"/>
              </a:rPr>
              <a:t>No policy or economics can change the heart man only God can.</a:t>
            </a:r>
          </a:p>
          <a:p>
            <a:r>
              <a:rPr lang="en-US" dirty="0">
                <a:solidFill>
                  <a:schemeClr val="bg1"/>
                </a:solidFill>
                <a:latin typeface="Times New Roman" panose="02020603050405020304" pitchFamily="18" charset="0"/>
                <a:cs typeface="Times New Roman" panose="02020603050405020304" pitchFamily="18" charset="0"/>
              </a:rPr>
              <a:t>Racism is a violation of Biblical truth, true genuine healing will come when one repents of resentment towards those with a different skin color or ethnic culture.</a:t>
            </a:r>
          </a:p>
        </p:txBody>
      </p:sp>
    </p:spTree>
    <p:extLst>
      <p:ext uri="{BB962C8B-B14F-4D97-AF65-F5344CB8AC3E}">
        <p14:creationId xmlns:p14="http://schemas.microsoft.com/office/powerpoint/2010/main" val="235106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Defining Race</a:t>
            </a:r>
          </a:p>
        </p:txBody>
      </p:sp>
      <p:sp>
        <p:nvSpPr>
          <p:cNvPr id="3" name="Content Placeholder 2"/>
          <p:cNvSpPr>
            <a:spLocks noGrp="1"/>
          </p:cNvSpPr>
          <p:nvPr>
            <p:ph idx="1"/>
          </p:nvPr>
        </p:nvSpPr>
        <p:spPr/>
        <p:txBody>
          <a:bodyPr>
            <a:normAutofit lnSpcReduction="10000"/>
          </a:bodyPr>
          <a:lstStyle/>
          <a:p>
            <a:r>
              <a:rPr lang="en-US" dirty="0">
                <a:solidFill>
                  <a:schemeClr val="bg1"/>
                </a:solidFill>
                <a:latin typeface="Times New Roman" panose="02020603050405020304" pitchFamily="18" charset="0"/>
                <a:cs typeface="Times New Roman" panose="02020603050405020304" pitchFamily="18" charset="0"/>
              </a:rPr>
              <a:t>For this lecture series, lets define racism.</a:t>
            </a:r>
          </a:p>
          <a:p>
            <a:r>
              <a:rPr lang="en-US" dirty="0">
                <a:solidFill>
                  <a:schemeClr val="bg1"/>
                </a:solidFill>
                <a:latin typeface="Times New Roman" panose="02020603050405020304" pitchFamily="18" charset="0"/>
                <a:cs typeface="Times New Roman" panose="02020603050405020304" pitchFamily="18" charset="0"/>
              </a:rPr>
              <a:t>For starters, we need to understand racism has been a problem in the heart of man since our existence.</a:t>
            </a:r>
          </a:p>
          <a:p>
            <a:r>
              <a:rPr lang="en-US" dirty="0">
                <a:solidFill>
                  <a:schemeClr val="bg1"/>
                </a:solidFill>
                <a:latin typeface="Times New Roman" panose="02020603050405020304" pitchFamily="18" charset="0"/>
                <a:cs typeface="Times New Roman" panose="02020603050405020304" pitchFamily="18" charset="0"/>
              </a:rPr>
              <a:t>Racism involves the idea that one race is superior to another race or that a particular racial group is inferior to another.</a:t>
            </a:r>
          </a:p>
          <a:p>
            <a:r>
              <a:rPr lang="en-US" dirty="0">
                <a:solidFill>
                  <a:schemeClr val="bg1"/>
                </a:solidFill>
                <a:latin typeface="Times New Roman" panose="02020603050405020304" pitchFamily="18" charset="0"/>
                <a:cs typeface="Times New Roman" panose="02020603050405020304" pitchFamily="18" charset="0"/>
              </a:rPr>
              <a:t>Over time the term race and ethnicity are being used incorrectly. </a:t>
            </a:r>
          </a:p>
          <a:p>
            <a:r>
              <a:rPr lang="en-US" dirty="0">
                <a:solidFill>
                  <a:schemeClr val="bg1"/>
                </a:solidFill>
                <a:latin typeface="Times New Roman" panose="02020603050405020304" pitchFamily="18" charset="0"/>
                <a:cs typeface="Times New Roman" panose="02020603050405020304" pitchFamily="18" charset="0"/>
              </a:rPr>
              <a:t>Since the 1950’s The United Nations does not acknowledge race, but rather ethnicities.</a:t>
            </a:r>
          </a:p>
          <a:p>
            <a:r>
              <a:rPr lang="en-US" dirty="0">
                <a:solidFill>
                  <a:schemeClr val="bg1"/>
                </a:solidFill>
                <a:latin typeface="Times New Roman" panose="02020603050405020304" pitchFamily="18" charset="0"/>
                <a:cs typeface="Times New Roman" panose="02020603050405020304" pitchFamily="18" charset="0"/>
              </a:rPr>
              <a:t>From a Biblical viewpoint, there is only one race, but for this study will use terminology “white race” and “black race”.</a:t>
            </a:r>
          </a:p>
        </p:txBody>
      </p:sp>
    </p:spTree>
    <p:extLst>
      <p:ext uri="{BB962C8B-B14F-4D97-AF65-F5344CB8AC3E}">
        <p14:creationId xmlns:p14="http://schemas.microsoft.com/office/powerpoint/2010/main" val="411273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Welcome!</a:t>
            </a:r>
          </a:p>
        </p:txBody>
      </p:sp>
      <p:sp>
        <p:nvSpPr>
          <p:cNvPr id="3" name="Content Placeholder 2"/>
          <p:cNvSpPr>
            <a:spLocks noGrp="1"/>
          </p:cNvSpPr>
          <p:nvPr>
            <p:ph idx="1"/>
          </p:nvPr>
        </p:nvSpPr>
        <p:spPr/>
        <p:txBody>
          <a:bodyPr>
            <a:normAutofit fontScale="92500" lnSpcReduction="10000"/>
          </a:bodyPr>
          <a:lstStyle/>
          <a:p>
            <a:r>
              <a:rPr lang="en-US" dirty="0">
                <a:solidFill>
                  <a:schemeClr val="bg1"/>
                </a:solidFill>
                <a:latin typeface="Times New Roman" panose="02020603050405020304" pitchFamily="18" charset="0"/>
                <a:cs typeface="Times New Roman" panose="02020603050405020304" pitchFamily="18" charset="0"/>
              </a:rPr>
              <a:t>Prayer</a:t>
            </a:r>
          </a:p>
          <a:p>
            <a:r>
              <a:rPr lang="en-US" dirty="0">
                <a:solidFill>
                  <a:schemeClr val="bg1"/>
                </a:solidFill>
                <a:latin typeface="Times New Roman" panose="02020603050405020304" pitchFamily="18" charset="0"/>
                <a:cs typeface="Times New Roman" panose="02020603050405020304" pitchFamily="18" charset="0"/>
              </a:rPr>
              <a:t>Thank you to Veterans</a:t>
            </a:r>
          </a:p>
          <a:p>
            <a:r>
              <a:rPr lang="en-US" dirty="0">
                <a:solidFill>
                  <a:schemeClr val="bg1"/>
                </a:solidFill>
                <a:latin typeface="Times New Roman" panose="02020603050405020304" pitchFamily="18" charset="0"/>
                <a:cs typeface="Times New Roman" panose="02020603050405020304" pitchFamily="18" charset="0"/>
              </a:rPr>
              <a:t>Silent phones</a:t>
            </a:r>
          </a:p>
          <a:p>
            <a:r>
              <a:rPr lang="en-US" dirty="0">
                <a:solidFill>
                  <a:schemeClr val="bg1"/>
                </a:solidFill>
                <a:latin typeface="Times New Roman" panose="02020603050405020304" pitchFamily="18" charset="0"/>
                <a:cs typeface="Times New Roman" panose="02020603050405020304" pitchFamily="18" charset="0"/>
              </a:rPr>
              <a:t>My goal is to go to other churches and do this presentation.  I am willing to travel.  If you know someone that would be interested, lets chat afterwards.</a:t>
            </a:r>
          </a:p>
          <a:p>
            <a:r>
              <a:rPr lang="en-US" dirty="0">
                <a:solidFill>
                  <a:schemeClr val="bg1"/>
                </a:solidFill>
                <a:latin typeface="Times New Roman" panose="02020603050405020304" pitchFamily="18" charset="0"/>
                <a:cs typeface="Times New Roman" panose="02020603050405020304" pitchFamily="18" charset="0"/>
              </a:rPr>
              <a:t>My goal is also to have more lecture series down the road. Topics could include immigration, discipleship or history of education! </a:t>
            </a:r>
          </a:p>
          <a:p>
            <a:r>
              <a:rPr lang="en-US" dirty="0">
                <a:solidFill>
                  <a:schemeClr val="bg1"/>
                </a:solidFill>
                <a:latin typeface="Times New Roman" panose="02020603050405020304" pitchFamily="18" charset="0"/>
                <a:cs typeface="Times New Roman" panose="02020603050405020304" pitchFamily="18" charset="0"/>
              </a:rPr>
              <a:t>Since the inception of this Black History study, someone has asked me to do a study on Kirk Cameron’s </a:t>
            </a:r>
            <a:r>
              <a:rPr lang="en-US" u="sng" dirty="0">
                <a:solidFill>
                  <a:schemeClr val="bg1"/>
                </a:solidFill>
                <a:latin typeface="Times New Roman" panose="02020603050405020304" pitchFamily="18" charset="0"/>
                <a:cs typeface="Times New Roman" panose="02020603050405020304" pitchFamily="18" charset="0"/>
              </a:rPr>
              <a:t>Monumental</a:t>
            </a:r>
            <a:r>
              <a:rPr lang="en-US" dirty="0">
                <a:solidFill>
                  <a:schemeClr val="bg1"/>
                </a:solidFill>
                <a:latin typeface="Times New Roman" panose="02020603050405020304" pitchFamily="18" charset="0"/>
                <a:cs typeface="Times New Roman" panose="02020603050405020304" pitchFamily="18" charset="0"/>
              </a:rPr>
              <a:t> series and the Forefather’s Monument.</a:t>
            </a:r>
          </a:p>
          <a:p>
            <a:r>
              <a:rPr lang="en-US" dirty="0">
                <a:solidFill>
                  <a:schemeClr val="bg1"/>
                </a:solidFill>
                <a:latin typeface="Times New Roman" panose="02020603050405020304" pitchFamily="18" charset="0"/>
                <a:cs typeface="Times New Roman" panose="02020603050405020304" pitchFamily="18" charset="0"/>
              </a:rPr>
              <a:t>If there is a lecture series you would be interested in , please let me know.</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855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What does the Bible say about race and ethnicity?</a:t>
            </a:r>
          </a:p>
        </p:txBody>
      </p:sp>
      <p:sp>
        <p:nvSpPr>
          <p:cNvPr id="3" name="Content Placeholder 2"/>
          <p:cNvSpPr>
            <a:spLocks noGrp="1"/>
          </p:cNvSpPr>
          <p:nvPr>
            <p:ph idx="1"/>
          </p:nvPr>
        </p:nvSpPr>
        <p:spPr/>
        <p:txBody>
          <a:bodyPr>
            <a:normAutofit lnSpcReduction="10000"/>
          </a:bodyPr>
          <a:lstStyle/>
          <a:p>
            <a:r>
              <a:rPr lang="en-US" dirty="0">
                <a:solidFill>
                  <a:schemeClr val="bg1"/>
                </a:solidFill>
                <a:latin typeface="Times New Roman" panose="02020603050405020304" pitchFamily="18" charset="0"/>
                <a:cs typeface="Times New Roman" panose="02020603050405020304" pitchFamily="18" charset="0"/>
              </a:rPr>
              <a:t>In the NT, the word “ethnos” is found.  In the OT, a similar word to “ethnos” is found.  This is how we get the word “ethnicity.”</a:t>
            </a:r>
          </a:p>
          <a:p>
            <a:r>
              <a:rPr lang="en-US" dirty="0">
                <a:solidFill>
                  <a:schemeClr val="bg1"/>
                </a:solidFill>
                <a:latin typeface="Times New Roman" panose="02020603050405020304" pitchFamily="18" charset="0"/>
                <a:cs typeface="Times New Roman" panose="02020603050405020304" pitchFamily="18" charset="0"/>
              </a:rPr>
              <a:t>In the Bible, God only divides humans in to two main groups: </a:t>
            </a:r>
          </a:p>
          <a:p>
            <a:r>
              <a:rPr lang="en-US" dirty="0">
                <a:solidFill>
                  <a:schemeClr val="bg1"/>
                </a:solidFill>
                <a:latin typeface="Times New Roman" panose="02020603050405020304" pitchFamily="18" charset="0"/>
                <a:cs typeface="Times New Roman" panose="02020603050405020304" pitchFamily="18" charset="0"/>
              </a:rPr>
              <a:t>1) those who know Him; 2) those who do not know Him.</a:t>
            </a:r>
          </a:p>
          <a:p>
            <a:r>
              <a:rPr lang="en-US" dirty="0">
                <a:solidFill>
                  <a:schemeClr val="bg1"/>
                </a:solidFill>
                <a:latin typeface="Times New Roman" panose="02020603050405020304" pitchFamily="18" charset="0"/>
                <a:cs typeface="Times New Roman" panose="02020603050405020304" pitchFamily="18" charset="0"/>
              </a:rPr>
              <a:t>God is not concerned with race.  </a:t>
            </a:r>
          </a:p>
          <a:p>
            <a:pPr lvl="1"/>
            <a:r>
              <a:rPr lang="en-US" dirty="0">
                <a:solidFill>
                  <a:schemeClr val="bg1"/>
                </a:solidFill>
                <a:latin typeface="Times New Roman" panose="02020603050405020304" pitchFamily="18" charset="0"/>
                <a:cs typeface="Times New Roman" panose="02020603050405020304" pitchFamily="18" charset="0"/>
              </a:rPr>
              <a:t>A person could be Jewish and can obey the Torah and be Semitic, Hispanic, Black Slavic, etc.</a:t>
            </a:r>
          </a:p>
          <a:p>
            <a:pPr lvl="1"/>
            <a:r>
              <a:rPr lang="en-US" dirty="0">
                <a:solidFill>
                  <a:schemeClr val="bg1"/>
                </a:solidFill>
                <a:latin typeface="Times New Roman" panose="02020603050405020304" pitchFamily="18" charset="0"/>
                <a:cs typeface="Times New Roman" panose="02020603050405020304" pitchFamily="18" charset="0"/>
              </a:rPr>
              <a:t>Same with the Christian person.</a:t>
            </a:r>
          </a:p>
          <a:p>
            <a:pPr lvl="1"/>
            <a:r>
              <a:rPr lang="en-US" dirty="0">
                <a:solidFill>
                  <a:schemeClr val="bg1"/>
                </a:solidFill>
                <a:latin typeface="Times New Roman" panose="02020603050405020304" pitchFamily="18" charset="0"/>
                <a:cs typeface="Times New Roman" panose="02020603050405020304" pitchFamily="18" charset="0"/>
              </a:rPr>
              <a:t>It is the relationship with Christ that matters.</a:t>
            </a:r>
          </a:p>
          <a:p>
            <a:r>
              <a:rPr lang="en-US" dirty="0">
                <a:solidFill>
                  <a:schemeClr val="bg1"/>
                </a:solidFill>
                <a:latin typeface="Times New Roman" panose="02020603050405020304" pitchFamily="18" charset="0"/>
                <a:cs typeface="Times New Roman" panose="02020603050405020304" pitchFamily="18" charset="0"/>
              </a:rPr>
              <a:t>Race, ethnicity and skin color will all pass away.</a:t>
            </a:r>
          </a:p>
          <a:p>
            <a:endParaRPr lang="en-US" dirty="0">
              <a:solidFill>
                <a:schemeClr val="bg1"/>
              </a:solidFill>
              <a:latin typeface="Times New Roman" panose="02020603050405020304" pitchFamily="18" charset="0"/>
              <a:cs typeface="Times New Roman" panose="02020603050405020304" pitchFamily="18" charset="0"/>
            </a:endParaRPr>
          </a:p>
          <a:p>
            <a:pPr marL="457200" lvl="1" indent="0">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41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Danger of Identity Politics</a:t>
            </a:r>
          </a:p>
        </p:txBody>
      </p:sp>
      <p:sp>
        <p:nvSpPr>
          <p:cNvPr id="3" name="Content Placeholder 2"/>
          <p:cNvSpPr>
            <a:spLocks noGrp="1"/>
          </p:cNvSpPr>
          <p:nvPr>
            <p:ph idx="1"/>
          </p:nvPr>
        </p:nvSpPr>
        <p:spPr>
          <a:xfrm>
            <a:off x="434340" y="1405890"/>
            <a:ext cx="11464290" cy="4771073"/>
          </a:xfrm>
        </p:spPr>
        <p:txBody>
          <a:bodyPr>
            <a:normAutofit fontScale="92500"/>
          </a:bodyPr>
          <a:lstStyle/>
          <a:p>
            <a:r>
              <a:rPr lang="en-US" dirty="0">
                <a:solidFill>
                  <a:schemeClr val="bg1"/>
                </a:solidFill>
                <a:latin typeface="Times New Roman" panose="02020603050405020304" pitchFamily="18" charset="0"/>
                <a:cs typeface="Times New Roman" panose="02020603050405020304" pitchFamily="18" charset="0"/>
              </a:rPr>
              <a:t>We are seeing a cultural shift in America where we are moving away from the Biblical process of looking at our fellow human beings as the human race or human beings in general and categorizing people based upon race and ethnicities a/k/a identity politics.</a:t>
            </a:r>
          </a:p>
          <a:p>
            <a:pPr lvl="1"/>
            <a:r>
              <a:rPr lang="en-US" dirty="0">
                <a:solidFill>
                  <a:schemeClr val="bg1"/>
                </a:solidFill>
                <a:latin typeface="Times New Roman" panose="02020603050405020304" pitchFamily="18" charset="0"/>
                <a:cs typeface="Times New Roman" panose="02020603050405020304" pitchFamily="18" charset="0"/>
              </a:rPr>
              <a:t>Individual Americans are categorized based upon: are they are Latino, black, white, gay, straight, Muslim, union members, and the list is endless.</a:t>
            </a:r>
          </a:p>
          <a:p>
            <a:pPr lvl="1"/>
            <a:r>
              <a:rPr lang="en-US" dirty="0">
                <a:solidFill>
                  <a:schemeClr val="bg1"/>
                </a:solidFill>
                <a:latin typeface="Times New Roman" panose="02020603050405020304" pitchFamily="18" charset="0"/>
                <a:cs typeface="Times New Roman" panose="02020603050405020304" pitchFamily="18" charset="0"/>
              </a:rPr>
              <a:t>In doing this we are passing laws and hate crimes to single out groups.</a:t>
            </a:r>
          </a:p>
          <a:p>
            <a:pPr lvl="1"/>
            <a:r>
              <a:rPr lang="en-US" dirty="0">
                <a:solidFill>
                  <a:schemeClr val="bg1"/>
                </a:solidFill>
                <a:latin typeface="Times New Roman" panose="02020603050405020304" pitchFamily="18" charset="0"/>
                <a:cs typeface="Times New Roman" panose="02020603050405020304" pitchFamily="18" charset="0"/>
              </a:rPr>
              <a:t>We got here by dedicating certain months to certain groups and there are months dedicated to emphasize certain groups: black history, women’s history, Asian Pacific American History, Jewish American History, LGBT Pride/History, and the list goes on.</a:t>
            </a:r>
          </a:p>
          <a:p>
            <a:pPr lvl="2"/>
            <a:r>
              <a:rPr lang="en-US" dirty="0">
                <a:solidFill>
                  <a:schemeClr val="bg1"/>
                </a:solidFill>
                <a:latin typeface="Times New Roman" panose="02020603050405020304" pitchFamily="18" charset="0"/>
                <a:cs typeface="Times New Roman" panose="02020603050405020304" pitchFamily="18" charset="0"/>
              </a:rPr>
              <a:t>If there is not a month for your specific group, did you know you are being discriminated against?</a:t>
            </a:r>
          </a:p>
          <a:p>
            <a:r>
              <a:rPr lang="en-US" dirty="0">
                <a:solidFill>
                  <a:schemeClr val="bg1"/>
                </a:solidFill>
                <a:latin typeface="Times New Roman" panose="02020603050405020304" pitchFamily="18" charset="0"/>
                <a:cs typeface="Times New Roman" panose="02020603050405020304" pitchFamily="18" charset="0"/>
              </a:rPr>
              <a:t>God’s approach to all this: His practice of recognizing the individual as part of the human race.</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665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Race, Nations and Culture are different!</a:t>
            </a:r>
          </a:p>
        </p:txBody>
      </p:sp>
      <p:sp>
        <p:nvSpPr>
          <p:cNvPr id="3" name="Content Placeholder 2"/>
          <p:cNvSpPr>
            <a:spLocks noGrp="1"/>
          </p:cNvSpPr>
          <p:nvPr>
            <p:ph idx="1"/>
          </p:nvPr>
        </p:nvSpPr>
        <p:spPr>
          <a:xfrm>
            <a:off x="119921" y="1469036"/>
            <a:ext cx="11917181" cy="4901783"/>
          </a:xfrm>
        </p:spPr>
        <p:txBody>
          <a:bodyPr>
            <a:normAutofit fontScale="92500" lnSpcReduction="20000"/>
          </a:bodyPr>
          <a:lstStyle/>
          <a:p>
            <a:r>
              <a:rPr lang="en-US" dirty="0">
                <a:solidFill>
                  <a:schemeClr val="bg1"/>
                </a:solidFill>
                <a:latin typeface="Times New Roman" panose="02020603050405020304" pitchFamily="18" charset="0"/>
                <a:cs typeface="Times New Roman" panose="02020603050405020304" pitchFamily="18" charset="0"/>
              </a:rPr>
              <a:t>Race and nations are two separate items in the eyes of God.  God is a God that draws the line for nations.  </a:t>
            </a:r>
            <a:r>
              <a:rPr lang="en-US" i="1" dirty="0">
                <a:solidFill>
                  <a:schemeClr val="bg1"/>
                </a:solidFill>
                <a:latin typeface="Times New Roman" panose="02020603050405020304" pitchFamily="18" charset="0"/>
                <a:cs typeface="Times New Roman" panose="02020603050405020304" pitchFamily="18" charset="0"/>
              </a:rPr>
              <a:t>We could actually talk about immigration based on this idea, but that is for a different lecture series.</a:t>
            </a:r>
            <a:endParaRPr lang="en-US" dirty="0">
              <a:solidFill>
                <a:schemeClr val="bg1"/>
              </a:solidFill>
              <a:latin typeface="Times New Roman" panose="02020603050405020304" pitchFamily="18" charset="0"/>
              <a:cs typeface="Times New Roman" panose="02020603050405020304" pitchFamily="18" charset="0"/>
            </a:endParaRPr>
          </a:p>
          <a:p>
            <a:pPr lvl="1"/>
            <a:r>
              <a:rPr lang="en-US" dirty="0">
                <a:solidFill>
                  <a:schemeClr val="bg1"/>
                </a:solidFill>
                <a:latin typeface="Times New Roman" panose="02020603050405020304" pitchFamily="18" charset="0"/>
                <a:cs typeface="Times New Roman" panose="02020603050405020304" pitchFamily="18" charset="0"/>
              </a:rPr>
              <a:t>Acts 17:26(NIV): From one man he made all the nations, that they should inhabit the whole earth; and he marked out their appointed times in history and the boundaries of their lands.</a:t>
            </a:r>
          </a:p>
          <a:p>
            <a:r>
              <a:rPr lang="en-US" dirty="0">
                <a:solidFill>
                  <a:schemeClr val="bg1"/>
                </a:solidFill>
                <a:latin typeface="Times New Roman" panose="02020603050405020304" pitchFamily="18" charset="0"/>
                <a:cs typeface="Times New Roman" panose="02020603050405020304" pitchFamily="18" charset="0"/>
              </a:rPr>
              <a:t>We must understand there is </a:t>
            </a:r>
            <a:r>
              <a:rPr lang="en-US" u="sng" dirty="0">
                <a:solidFill>
                  <a:schemeClr val="bg1"/>
                </a:solidFill>
                <a:latin typeface="Times New Roman" panose="02020603050405020304" pitchFamily="18" charset="0"/>
                <a:cs typeface="Times New Roman" panose="02020603050405020304" pitchFamily="18" charset="0"/>
              </a:rPr>
              <a:t>equality</a:t>
            </a:r>
            <a:r>
              <a:rPr lang="en-US" dirty="0">
                <a:solidFill>
                  <a:schemeClr val="bg1"/>
                </a:solidFill>
                <a:latin typeface="Times New Roman" panose="02020603050405020304" pitchFamily="18" charset="0"/>
                <a:cs typeface="Times New Roman" panose="02020603050405020304" pitchFamily="18" charset="0"/>
              </a:rPr>
              <a:t> in the eyes of God as He sees us as part of the human race; however, that does not mean the individual’s culture is the same.</a:t>
            </a:r>
          </a:p>
          <a:p>
            <a:pPr lvl="1"/>
            <a:r>
              <a:rPr lang="en-US" dirty="0">
                <a:solidFill>
                  <a:schemeClr val="bg1"/>
                </a:solidFill>
                <a:latin typeface="Times New Roman" panose="02020603050405020304" pitchFamily="18" charset="0"/>
                <a:cs typeface="Times New Roman" panose="02020603050405020304" pitchFamily="18" charset="0"/>
              </a:rPr>
              <a:t>1 Corinthians 9:20-22 (NIV): </a:t>
            </a:r>
            <a:r>
              <a:rPr lang="en-US" b="1" baseline="30000" dirty="0">
                <a:solidFill>
                  <a:schemeClr val="bg1"/>
                </a:solidFill>
                <a:latin typeface="Times New Roman" panose="02020603050405020304" pitchFamily="18" charset="0"/>
                <a:cs typeface="Times New Roman" panose="02020603050405020304" pitchFamily="18" charset="0"/>
              </a:rPr>
              <a:t>20 </a:t>
            </a:r>
            <a:r>
              <a:rPr lang="en-US" dirty="0">
                <a:solidFill>
                  <a:schemeClr val="bg1"/>
                </a:solidFill>
                <a:latin typeface="Times New Roman" panose="02020603050405020304" pitchFamily="18" charset="0"/>
                <a:cs typeface="Times New Roman" panose="02020603050405020304" pitchFamily="18" charset="0"/>
              </a:rPr>
              <a:t>To the Jews I became like a Jew, to win the Jews. To those under the law I became like one under the law (though I myself am not under the law), so as to win those under the law. </a:t>
            </a:r>
            <a:r>
              <a:rPr lang="en-US" b="1" baseline="30000" dirty="0">
                <a:solidFill>
                  <a:schemeClr val="bg1"/>
                </a:solidFill>
                <a:latin typeface="Times New Roman" panose="02020603050405020304" pitchFamily="18" charset="0"/>
                <a:cs typeface="Times New Roman" panose="02020603050405020304" pitchFamily="18" charset="0"/>
              </a:rPr>
              <a:t>21 </a:t>
            </a:r>
            <a:r>
              <a:rPr lang="en-US" dirty="0">
                <a:solidFill>
                  <a:schemeClr val="bg1"/>
                </a:solidFill>
                <a:latin typeface="Times New Roman" panose="02020603050405020304" pitchFamily="18" charset="0"/>
                <a:cs typeface="Times New Roman" panose="02020603050405020304" pitchFamily="18" charset="0"/>
              </a:rPr>
              <a:t>To those not having the law I became like one not having the law (though I am not free from God’s law but am under Christ’s law), so as to win those not having the law. </a:t>
            </a:r>
            <a:r>
              <a:rPr lang="en-US" b="1" baseline="30000" dirty="0">
                <a:solidFill>
                  <a:schemeClr val="bg1"/>
                </a:solidFill>
                <a:latin typeface="Times New Roman" panose="02020603050405020304" pitchFamily="18" charset="0"/>
                <a:cs typeface="Times New Roman" panose="02020603050405020304" pitchFamily="18" charset="0"/>
              </a:rPr>
              <a:t>22 </a:t>
            </a:r>
            <a:r>
              <a:rPr lang="en-US" dirty="0">
                <a:solidFill>
                  <a:schemeClr val="bg1"/>
                </a:solidFill>
                <a:latin typeface="Times New Roman" panose="02020603050405020304" pitchFamily="18" charset="0"/>
                <a:cs typeface="Times New Roman" panose="02020603050405020304" pitchFamily="18" charset="0"/>
              </a:rPr>
              <a:t>To the weak I became weak, to win the weak. I have become all things to all people so that by all possible means I might save some.</a:t>
            </a:r>
          </a:p>
          <a:p>
            <a:pPr lvl="1"/>
            <a:r>
              <a:rPr lang="en-US" dirty="0">
                <a:solidFill>
                  <a:schemeClr val="bg1"/>
                </a:solidFill>
                <a:latin typeface="Times New Roman" panose="02020603050405020304" pitchFamily="18" charset="0"/>
                <a:cs typeface="Times New Roman" panose="02020603050405020304" pitchFamily="18" charset="0"/>
              </a:rPr>
              <a:t>Certain customs will be associated with specific people groups (culture).  Even look at the U.S.A. – our culture is way different in rural vs. urban areas, or lets say Montana vs. Louisiana.</a:t>
            </a:r>
          </a:p>
          <a:p>
            <a:pPr lvl="2"/>
            <a:r>
              <a:rPr lang="en-US" dirty="0">
                <a:solidFill>
                  <a:schemeClr val="bg1"/>
                </a:solidFill>
                <a:latin typeface="Times New Roman" panose="02020603050405020304" pitchFamily="18" charset="0"/>
                <a:cs typeface="Times New Roman" panose="02020603050405020304" pitchFamily="18" charset="0"/>
              </a:rPr>
              <a:t>I am glad I am a Montanan! </a:t>
            </a:r>
          </a:p>
          <a:p>
            <a:pPr lvl="1"/>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772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4202"/>
          </a:xfrm>
        </p:spPr>
        <p:txBody>
          <a:bodyPr/>
          <a:lstStyle/>
          <a:p>
            <a:pPr algn="ctr"/>
            <a:r>
              <a:rPr lang="en-US" dirty="0">
                <a:solidFill>
                  <a:schemeClr val="bg1"/>
                </a:solidFill>
                <a:latin typeface="Mistral" panose="03090702030407020403" pitchFamily="66" charset="0"/>
              </a:rPr>
              <a:t>The Bible and Slavery</a:t>
            </a:r>
          </a:p>
        </p:txBody>
      </p:sp>
      <p:sp>
        <p:nvSpPr>
          <p:cNvPr id="3" name="Content Placeholder 2"/>
          <p:cNvSpPr>
            <a:spLocks noGrp="1"/>
          </p:cNvSpPr>
          <p:nvPr>
            <p:ph idx="1"/>
          </p:nvPr>
        </p:nvSpPr>
        <p:spPr>
          <a:xfrm>
            <a:off x="838201" y="1543987"/>
            <a:ext cx="11063990" cy="4632976"/>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Many today see America’s founders as hypocrites.  How could they be “Christian”, slave owners and promote liberty and equality?</a:t>
            </a:r>
          </a:p>
          <a:p>
            <a:r>
              <a:rPr lang="en-US" dirty="0">
                <a:solidFill>
                  <a:srgbClr val="FFFF00"/>
                </a:solidFill>
                <a:latin typeface="Times New Roman" panose="02020603050405020304" pitchFamily="18" charset="0"/>
                <a:cs typeface="Times New Roman" panose="02020603050405020304" pitchFamily="18" charset="0"/>
              </a:rPr>
              <a:t>How has the idea of equality changed from our founding to today?</a:t>
            </a:r>
          </a:p>
          <a:p>
            <a:pPr lvl="1"/>
            <a:r>
              <a:rPr lang="en-US" dirty="0">
                <a:solidFill>
                  <a:srgbClr val="FFFF00"/>
                </a:solidFill>
                <a:latin typeface="Times New Roman" panose="02020603050405020304" pitchFamily="18" charset="0"/>
                <a:cs typeface="Times New Roman" panose="02020603050405020304" pitchFamily="18" charset="0"/>
              </a:rPr>
              <a:t>I.E. The potential Equality Act.</a:t>
            </a:r>
          </a:p>
          <a:p>
            <a:r>
              <a:rPr lang="en-US" dirty="0">
                <a:solidFill>
                  <a:schemeClr val="bg1"/>
                </a:solidFill>
                <a:latin typeface="Times New Roman" panose="02020603050405020304" pitchFamily="18" charset="0"/>
                <a:cs typeface="Times New Roman" panose="02020603050405020304" pitchFamily="18" charset="0"/>
              </a:rPr>
              <a:t>Are the Founding Fathers the blame for the evils of slavery?</a:t>
            </a:r>
          </a:p>
          <a:p>
            <a:r>
              <a:rPr lang="en-US" dirty="0">
                <a:solidFill>
                  <a:schemeClr val="bg1"/>
                </a:solidFill>
                <a:latin typeface="Times New Roman" panose="02020603050405020304" pitchFamily="18" charset="0"/>
                <a:cs typeface="Times New Roman" panose="02020603050405020304" pitchFamily="18" charset="0"/>
              </a:rPr>
              <a:t>Slavery happens in many forms: spiritual, mental and physical.</a:t>
            </a:r>
          </a:p>
          <a:p>
            <a:r>
              <a:rPr lang="en-US" dirty="0">
                <a:solidFill>
                  <a:srgbClr val="FFFF00"/>
                </a:solidFill>
                <a:latin typeface="Times New Roman" panose="02020603050405020304" pitchFamily="18" charset="0"/>
                <a:cs typeface="Times New Roman" panose="02020603050405020304" pitchFamily="18" charset="0"/>
              </a:rPr>
              <a:t>Original intent is absolutely necessary </a:t>
            </a:r>
            <a:r>
              <a:rPr lang="en-US" dirty="0">
                <a:solidFill>
                  <a:schemeClr val="bg1"/>
                </a:solidFill>
                <a:latin typeface="Times New Roman" panose="02020603050405020304" pitchFamily="18" charset="0"/>
                <a:cs typeface="Times New Roman" panose="02020603050405020304" pitchFamily="18" charset="0"/>
              </a:rPr>
              <a:t>when looking at America’s history.</a:t>
            </a:r>
          </a:p>
          <a:p>
            <a:pPr lvl="1"/>
            <a:r>
              <a:rPr lang="en-US" dirty="0">
                <a:solidFill>
                  <a:schemeClr val="bg1"/>
                </a:solidFill>
                <a:latin typeface="Times New Roman" panose="02020603050405020304" pitchFamily="18" charset="0"/>
                <a:cs typeface="Times New Roman" panose="02020603050405020304" pitchFamily="18" charset="0"/>
              </a:rPr>
              <a:t>Does anyone know what unalienable rights are?</a:t>
            </a: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646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Bible and Slavery</a:t>
            </a:r>
            <a:endParaRPr lang="en-US" dirty="0"/>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Slavery was a byproduct of the fall of man.</a:t>
            </a:r>
          </a:p>
          <a:p>
            <a:r>
              <a:rPr lang="en-US" dirty="0">
                <a:solidFill>
                  <a:schemeClr val="bg1"/>
                </a:solidFill>
                <a:latin typeface="Times New Roman" panose="02020603050405020304" pitchFamily="18" charset="0"/>
                <a:cs typeface="Times New Roman" panose="02020603050405020304" pitchFamily="18" charset="0"/>
              </a:rPr>
              <a:t>Slavery was not part of God’s original design in Genesis.</a:t>
            </a:r>
          </a:p>
          <a:p>
            <a:r>
              <a:rPr lang="en-US" dirty="0">
                <a:solidFill>
                  <a:schemeClr val="bg1"/>
                </a:solidFill>
                <a:latin typeface="Times New Roman" panose="02020603050405020304" pitchFamily="18" charset="0"/>
                <a:cs typeface="Times New Roman" panose="02020603050405020304" pitchFamily="18" charset="0"/>
              </a:rPr>
              <a:t>Christian nations have led the way in the abolitionist of slavery.</a:t>
            </a:r>
          </a:p>
          <a:p>
            <a:r>
              <a:rPr lang="en-US" dirty="0">
                <a:solidFill>
                  <a:schemeClr val="bg1"/>
                </a:solidFill>
                <a:latin typeface="Times New Roman" panose="02020603050405020304" pitchFamily="18" charset="0"/>
                <a:cs typeface="Times New Roman" panose="02020603050405020304" pitchFamily="18" charset="0"/>
              </a:rPr>
              <a:t>When God gave Moses the Law, slavery was part of the world making the law of God recognize slavery.</a:t>
            </a:r>
          </a:p>
          <a:p>
            <a:r>
              <a:rPr lang="en-US" dirty="0">
                <a:solidFill>
                  <a:schemeClr val="bg1"/>
                </a:solidFill>
                <a:latin typeface="Times New Roman" panose="02020603050405020304" pitchFamily="18" charset="0"/>
                <a:cs typeface="Times New Roman" panose="02020603050405020304" pitchFamily="18" charset="0"/>
              </a:rPr>
              <a:t>Just because it was recognized does not mean it was in God’s original intent just </a:t>
            </a:r>
            <a:r>
              <a:rPr lang="en-US" dirty="0">
                <a:solidFill>
                  <a:srgbClr val="FFFF00"/>
                </a:solidFill>
                <a:latin typeface="Times New Roman" panose="02020603050405020304" pitchFamily="18" charset="0"/>
                <a:cs typeface="Times New Roman" panose="02020603050405020304" pitchFamily="18" charset="0"/>
              </a:rPr>
              <a:t>like the idea of divorce.</a:t>
            </a:r>
          </a:p>
          <a:p>
            <a:endParaRPr lang="en-US" dirty="0"/>
          </a:p>
        </p:txBody>
      </p:sp>
    </p:spTree>
    <p:extLst>
      <p:ext uri="{BB962C8B-B14F-4D97-AF65-F5344CB8AC3E}">
        <p14:creationId xmlns:p14="http://schemas.microsoft.com/office/powerpoint/2010/main" val="71056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Bible and Slavery</a:t>
            </a:r>
            <a:endParaRPr lang="en-US" dirty="0"/>
          </a:p>
        </p:txBody>
      </p:sp>
      <p:sp>
        <p:nvSpPr>
          <p:cNvPr id="3" name="Content Placeholder 2"/>
          <p:cNvSpPr>
            <a:spLocks noGrp="1"/>
          </p:cNvSpPr>
          <p:nvPr>
            <p:ph idx="1"/>
          </p:nvPr>
        </p:nvSpPr>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The Mosaic law permitted some types of slavery. These include:</a:t>
            </a:r>
          </a:p>
          <a:p>
            <a:pPr lvl="1"/>
            <a:r>
              <a:rPr lang="en-US" dirty="0">
                <a:solidFill>
                  <a:schemeClr val="bg1"/>
                </a:solidFill>
                <a:latin typeface="Times New Roman" panose="02020603050405020304" pitchFamily="18" charset="0"/>
                <a:cs typeface="Times New Roman" panose="02020603050405020304" pitchFamily="18" charset="0"/>
              </a:rPr>
              <a:t>Indentured Servants</a:t>
            </a:r>
          </a:p>
          <a:p>
            <a:pPr lvl="1"/>
            <a:r>
              <a:rPr lang="en-US" dirty="0">
                <a:solidFill>
                  <a:schemeClr val="bg1"/>
                </a:solidFill>
                <a:latin typeface="Times New Roman" panose="02020603050405020304" pitchFamily="18" charset="0"/>
                <a:cs typeface="Times New Roman" panose="02020603050405020304" pitchFamily="18" charset="0"/>
              </a:rPr>
              <a:t>Voluntary Permanent Slaves</a:t>
            </a:r>
          </a:p>
          <a:p>
            <a:pPr lvl="1"/>
            <a:r>
              <a:rPr lang="en-US" dirty="0">
                <a:solidFill>
                  <a:schemeClr val="bg1"/>
                </a:solidFill>
                <a:latin typeface="Times New Roman" panose="02020603050405020304" pitchFamily="18" charset="0"/>
                <a:cs typeface="Times New Roman" panose="02020603050405020304" pitchFamily="18" charset="0"/>
              </a:rPr>
              <a:t>Thief or Criminal Making Restitution</a:t>
            </a:r>
          </a:p>
          <a:p>
            <a:pPr lvl="1"/>
            <a:r>
              <a:rPr lang="en-US" dirty="0">
                <a:solidFill>
                  <a:schemeClr val="bg1"/>
                </a:solidFill>
                <a:latin typeface="Times New Roman" panose="02020603050405020304" pitchFamily="18" charset="0"/>
                <a:cs typeface="Times New Roman" panose="02020603050405020304" pitchFamily="18" charset="0"/>
              </a:rPr>
              <a:t>Pagans</a:t>
            </a:r>
          </a:p>
        </p:txBody>
      </p:sp>
    </p:spTree>
    <p:extLst>
      <p:ext uri="{BB962C8B-B14F-4D97-AF65-F5344CB8AC3E}">
        <p14:creationId xmlns:p14="http://schemas.microsoft.com/office/powerpoint/2010/main" val="1513980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Bible and Slavery</a:t>
            </a:r>
            <a:br>
              <a:rPr lang="en-US" dirty="0">
                <a:solidFill>
                  <a:schemeClr val="bg1"/>
                </a:solidFill>
                <a:latin typeface="Mistral" panose="03090702030407020403" pitchFamily="66" charset="0"/>
              </a:rPr>
            </a:br>
            <a:r>
              <a:rPr lang="en-US" dirty="0">
                <a:solidFill>
                  <a:srgbClr val="FFFF00"/>
                </a:solidFill>
                <a:latin typeface="Mistral" panose="03090702030407020403" pitchFamily="66" charset="0"/>
              </a:rPr>
              <a:t>Indentured Servants</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Indentured Servants</a:t>
            </a:r>
          </a:p>
          <a:p>
            <a:r>
              <a:rPr lang="en-US" dirty="0">
                <a:solidFill>
                  <a:schemeClr val="bg1"/>
                </a:solidFill>
                <a:latin typeface="Times New Roman" panose="02020603050405020304" pitchFamily="18" charset="0"/>
                <a:cs typeface="Times New Roman" panose="02020603050405020304" pitchFamily="18" charset="0"/>
              </a:rPr>
              <a:t>Voluntary servitude by the sons of Israel </a:t>
            </a:r>
            <a:r>
              <a:rPr lang="en-US" dirty="0">
                <a:solidFill>
                  <a:srgbClr val="FFFF00"/>
                </a:solidFill>
                <a:latin typeface="Times New Roman" panose="02020603050405020304" pitchFamily="18" charset="0"/>
                <a:cs typeface="Times New Roman" panose="02020603050405020304" pitchFamily="18" charset="0"/>
              </a:rPr>
              <a:t>(indentured servants) </a:t>
            </a:r>
            <a:r>
              <a:rPr lang="en-US" dirty="0">
                <a:solidFill>
                  <a:schemeClr val="bg1"/>
                </a:solidFill>
                <a:latin typeface="Times New Roman" panose="02020603050405020304" pitchFamily="18" charset="0"/>
                <a:cs typeface="Times New Roman" panose="02020603050405020304" pitchFamily="18" charset="0"/>
              </a:rPr>
              <a:t>who needed assistance, could not pay their debts, or needed protection from another were allowed under Biblical law to become indentured servants </a:t>
            </a:r>
            <a:r>
              <a:rPr lang="en-US" dirty="0">
                <a:solidFill>
                  <a:srgbClr val="FFFF00"/>
                </a:solidFill>
                <a:latin typeface="Times New Roman" panose="02020603050405020304" pitchFamily="18" charset="0"/>
                <a:cs typeface="Times New Roman" panose="02020603050405020304" pitchFamily="18" charset="0"/>
              </a:rPr>
              <a:t>(see Ex. 21:2-6; Deut. 15:12-18). </a:t>
            </a:r>
          </a:p>
          <a:p>
            <a:r>
              <a:rPr lang="en-US" dirty="0">
                <a:solidFill>
                  <a:schemeClr val="bg1"/>
                </a:solidFill>
                <a:latin typeface="Times New Roman" panose="02020603050405020304" pitchFamily="18" charset="0"/>
                <a:cs typeface="Times New Roman" panose="02020603050405020304" pitchFamily="18" charset="0"/>
              </a:rPr>
              <a:t>Were dependent on their master instead of the state. This was a way to aid the poor and give them an opportunity to get back on their feet. It was not to be a permanent subsidy. </a:t>
            </a:r>
            <a:r>
              <a:rPr lang="en-US" dirty="0">
                <a:solidFill>
                  <a:srgbClr val="00B0F0"/>
                </a:solidFill>
                <a:latin typeface="Times New Roman" panose="02020603050405020304" pitchFamily="18" charset="0"/>
                <a:cs typeface="Times New Roman" panose="02020603050405020304" pitchFamily="18" charset="0"/>
              </a:rPr>
              <a:t>Many early settlers to America came as indentured servants. These servants were well treated and when released, given generous pay.</a:t>
            </a:r>
          </a:p>
          <a:p>
            <a:endParaRPr lang="en-US" dirty="0"/>
          </a:p>
        </p:txBody>
      </p:sp>
    </p:spTree>
    <p:extLst>
      <p:ext uri="{BB962C8B-B14F-4D97-AF65-F5344CB8AC3E}">
        <p14:creationId xmlns:p14="http://schemas.microsoft.com/office/powerpoint/2010/main" val="1025993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Bible and Slavery</a:t>
            </a:r>
            <a:br>
              <a:rPr lang="en-US" dirty="0">
                <a:solidFill>
                  <a:schemeClr val="bg1"/>
                </a:solidFill>
                <a:latin typeface="Mistral" panose="03090702030407020403" pitchFamily="66" charset="0"/>
              </a:rPr>
            </a:br>
            <a:r>
              <a:rPr lang="en-US" dirty="0">
                <a:solidFill>
                  <a:srgbClr val="FFFF00"/>
                </a:solidFill>
                <a:latin typeface="Mistral" panose="03090702030407020403" pitchFamily="66" charset="0"/>
              </a:rPr>
              <a:t>Indentured Servants</a:t>
            </a:r>
            <a:endParaRPr lang="en-US" dirty="0"/>
          </a:p>
        </p:txBody>
      </p:sp>
      <p:sp>
        <p:nvSpPr>
          <p:cNvPr id="3" name="Content Placeholder 2"/>
          <p:cNvSpPr>
            <a:spLocks noGrp="1"/>
          </p:cNvSpPr>
          <p:nvPr>
            <p:ph idx="1"/>
          </p:nvPr>
        </p:nvSpPr>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When slaves (indentured servants) </a:t>
            </a:r>
            <a:r>
              <a:rPr lang="en-US" dirty="0">
                <a:solidFill>
                  <a:schemeClr val="bg1"/>
                </a:solidFill>
                <a:latin typeface="Times New Roman" panose="02020603050405020304" pitchFamily="18" charset="0"/>
                <a:cs typeface="Times New Roman" panose="02020603050405020304" pitchFamily="18" charset="0"/>
              </a:rPr>
              <a:t>were acquired under the law, </a:t>
            </a:r>
            <a:r>
              <a:rPr lang="en-US" dirty="0">
                <a:solidFill>
                  <a:srgbClr val="FFFF00"/>
                </a:solidFill>
                <a:latin typeface="Times New Roman" panose="02020603050405020304" pitchFamily="18" charset="0"/>
                <a:cs typeface="Times New Roman" panose="02020603050405020304" pitchFamily="18" charset="0"/>
              </a:rPr>
              <a:t>it was their labor that was purchased, not their person</a:t>
            </a:r>
            <a:r>
              <a:rPr lang="en-US" dirty="0">
                <a:solidFill>
                  <a:schemeClr val="bg1"/>
                </a:solidFill>
                <a:latin typeface="Times New Roman" panose="02020603050405020304" pitchFamily="18" charset="0"/>
                <a:cs typeface="Times New Roman" panose="02020603050405020304" pitchFamily="18" charset="0"/>
              </a:rPr>
              <a:t>, and the price took into account the year of freedom </a:t>
            </a:r>
            <a:r>
              <a:rPr lang="en-US" dirty="0">
                <a:solidFill>
                  <a:srgbClr val="FFFF00"/>
                </a:solidFill>
                <a:latin typeface="Times New Roman" panose="02020603050405020304" pitchFamily="18" charset="0"/>
                <a:cs typeface="Times New Roman" panose="02020603050405020304" pitchFamily="18" charset="0"/>
              </a:rPr>
              <a:t>(Lev. 25:44-55; Ex. 21:2; Deut. 15:12-13). </a:t>
            </a:r>
          </a:p>
          <a:p>
            <a:r>
              <a:rPr lang="en-US" dirty="0">
                <a:solidFill>
                  <a:schemeClr val="bg1"/>
                </a:solidFill>
                <a:latin typeface="Times New Roman" panose="02020603050405020304" pitchFamily="18" charset="0"/>
                <a:cs typeface="Times New Roman" panose="02020603050405020304" pitchFamily="18" charset="0"/>
              </a:rPr>
              <a:t>There are a laws in the Bible related to slavery. They include: </a:t>
            </a:r>
          </a:p>
          <a:p>
            <a:pPr lvl="1"/>
            <a:r>
              <a:rPr lang="en-US" dirty="0">
                <a:solidFill>
                  <a:srgbClr val="FFFF00"/>
                </a:solidFill>
                <a:latin typeface="Times New Roman" panose="02020603050405020304" pitchFamily="18" charset="0"/>
                <a:cs typeface="Times New Roman" panose="02020603050405020304" pitchFamily="18" charset="0"/>
              </a:rPr>
              <a:t>Hebrew slaves (indentured servants). </a:t>
            </a:r>
            <a:r>
              <a:rPr lang="en-US" dirty="0">
                <a:solidFill>
                  <a:schemeClr val="bg1"/>
                </a:solidFill>
                <a:latin typeface="Times New Roman" panose="02020603050405020304" pitchFamily="18" charset="0"/>
                <a:cs typeface="Times New Roman" panose="02020603050405020304" pitchFamily="18" charset="0"/>
              </a:rPr>
              <a:t>were freed after 6 years. If you buy a Hebrew slave, he shall serve for six years; but on the seventh he shall go out as a free man without payment (Ex. 21:2). </a:t>
            </a:r>
          </a:p>
          <a:p>
            <a:pPr lvl="1"/>
            <a:r>
              <a:rPr lang="en-US" dirty="0">
                <a:solidFill>
                  <a:schemeClr val="bg1"/>
                </a:solidFill>
                <a:latin typeface="Times New Roman" panose="02020603050405020304" pitchFamily="18" charset="0"/>
                <a:cs typeface="Times New Roman" panose="02020603050405020304" pitchFamily="18" charset="0"/>
              </a:rPr>
              <a:t>If your kinsman, a Hebrew man or woman, is sold to you, then he shall serve you six years, but in the seventh year you shall set him free. And when you set him free, you shall not send him away empty-handed (Deut. 15:12-13). </a:t>
            </a:r>
          </a:p>
        </p:txBody>
      </p:sp>
    </p:spTree>
    <p:extLst>
      <p:ext uri="{BB962C8B-B14F-4D97-AF65-F5344CB8AC3E}">
        <p14:creationId xmlns:p14="http://schemas.microsoft.com/office/powerpoint/2010/main" val="2856966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Bible, Slavery, and America’s Founders</a:t>
            </a:r>
            <a:br>
              <a:rPr lang="en-US" dirty="0">
                <a:solidFill>
                  <a:schemeClr val="bg1"/>
                </a:solidFill>
                <a:latin typeface="Mistral" panose="03090702030407020403" pitchFamily="66" charset="0"/>
              </a:rPr>
            </a:br>
            <a:r>
              <a:rPr lang="en-US" dirty="0">
                <a:solidFill>
                  <a:srgbClr val="FFFF00"/>
                </a:solidFill>
                <a:latin typeface="Mistral" panose="03090702030407020403" pitchFamily="66" charset="0"/>
              </a:rPr>
              <a:t>Indentured Servants</a:t>
            </a:r>
            <a:endParaRPr lang="en-US" dirty="0"/>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Any slave showing a desire for freedom was to be safely harbored if they ran away. In violation of this law, many Christian slaves in America were not given the option of freedom after six years (and many escaped slaves were forcefully returned). </a:t>
            </a:r>
          </a:p>
          <a:p>
            <a:r>
              <a:rPr lang="en-US" dirty="0">
                <a:solidFill>
                  <a:schemeClr val="bg1"/>
                </a:solidFill>
                <a:latin typeface="Times New Roman" panose="02020603050405020304" pitchFamily="18" charset="0"/>
                <a:cs typeface="Times New Roman" panose="02020603050405020304" pitchFamily="18" charset="0"/>
              </a:rPr>
              <a:t>To comply with the spirit and law of the Old and New Testament, non-Christian slaves should have been introduced by their master to Christianity, equipped to live in liberty, and then given the opportunity to choose to live free. Christianity would have prepared them to live in freedom.</a:t>
            </a:r>
          </a:p>
          <a:p>
            <a:endParaRPr lang="en-US" dirty="0"/>
          </a:p>
        </p:txBody>
      </p:sp>
    </p:spTree>
    <p:extLst>
      <p:ext uri="{BB962C8B-B14F-4D97-AF65-F5344CB8AC3E}">
        <p14:creationId xmlns:p14="http://schemas.microsoft.com/office/powerpoint/2010/main" val="1345684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Bible, Slavery, and America’s Founders</a:t>
            </a:r>
            <a:br>
              <a:rPr lang="en-US" dirty="0">
                <a:solidFill>
                  <a:schemeClr val="bg1"/>
                </a:solidFill>
                <a:latin typeface="Mistral" panose="03090702030407020403" pitchFamily="66" charset="0"/>
              </a:rPr>
            </a:br>
            <a:r>
              <a:rPr lang="en-US" dirty="0">
                <a:solidFill>
                  <a:srgbClr val="FFFF00"/>
                </a:solidFill>
                <a:latin typeface="Mistral" panose="03090702030407020403" pitchFamily="66" charset="0"/>
              </a:rPr>
              <a:t>Voluntary Permanent Slaves</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Voluntary permanent slaves: If indentured servants so chose, they could remain a slave </a:t>
            </a:r>
            <a:r>
              <a:rPr lang="en-US" dirty="0">
                <a:solidFill>
                  <a:schemeClr val="bg1"/>
                </a:solidFill>
                <a:latin typeface="Times New Roman" panose="02020603050405020304" pitchFamily="18" charset="0"/>
                <a:cs typeface="Times New Roman" panose="02020603050405020304" pitchFamily="18" charset="0"/>
              </a:rPr>
              <a:t>(Ex. 21:2- 6; Deut. 15:16-17) making them voluntary permanent slaves. </a:t>
            </a:r>
          </a:p>
          <a:p>
            <a:pPr lvl="1"/>
            <a:r>
              <a:rPr lang="en-US" dirty="0">
                <a:solidFill>
                  <a:schemeClr val="bg1"/>
                </a:solidFill>
                <a:latin typeface="Times New Roman" panose="02020603050405020304" pitchFamily="18" charset="0"/>
                <a:cs typeface="Times New Roman" panose="02020603050405020304" pitchFamily="18" charset="0"/>
              </a:rPr>
              <a:t>Their ear was pierced to indicate this permanent subjection. </a:t>
            </a:r>
          </a:p>
          <a:p>
            <a:pPr lvl="1"/>
            <a:r>
              <a:rPr lang="en-US" dirty="0">
                <a:solidFill>
                  <a:schemeClr val="bg1"/>
                </a:solidFill>
                <a:latin typeface="Times New Roman" panose="02020603050405020304" pitchFamily="18" charset="0"/>
                <a:cs typeface="Times New Roman" panose="02020603050405020304" pitchFamily="18" charset="0"/>
              </a:rPr>
              <a:t>The law recognized that some people want the security of enslavement. </a:t>
            </a:r>
          </a:p>
          <a:p>
            <a:pPr lvl="1"/>
            <a:r>
              <a:rPr lang="en-US" dirty="0">
                <a:solidFill>
                  <a:schemeClr val="bg1"/>
                </a:solidFill>
                <a:latin typeface="Times New Roman" panose="02020603050405020304" pitchFamily="18" charset="0"/>
                <a:cs typeface="Times New Roman" panose="02020603050405020304" pitchFamily="18" charset="0"/>
              </a:rPr>
              <a:t>Today, there are some people who would rather be dependent upon government to provide their needs (and with that provision accepting their commands) than do what is necessary to live free from its provision and direction. Some even act in a manner that puts them in jail, desiring the care and provision they get more than personal freedom.</a:t>
            </a:r>
          </a:p>
          <a:p>
            <a:pPr lvl="1"/>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7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9627" y="335145"/>
            <a:ext cx="6895476" cy="5511019"/>
          </a:xfrm>
        </p:spPr>
        <p:txBody>
          <a:bodyPr>
            <a:normAutofit/>
          </a:bodyPr>
          <a:lstStyle/>
          <a:p>
            <a:pPr algn="ctr"/>
            <a:r>
              <a:rPr lang="en-US" dirty="0">
                <a:solidFill>
                  <a:schemeClr val="bg1"/>
                </a:solidFill>
                <a:latin typeface="Mistral" panose="03090702030407020403" pitchFamily="66" charset="0"/>
              </a:rPr>
              <a:t>-The greatest day in History</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-The greatest day in </a:t>
            </a:r>
            <a:r>
              <a:rPr lang="en-US" u="sng" dirty="0">
                <a:solidFill>
                  <a:schemeClr val="bg1"/>
                </a:solidFill>
                <a:latin typeface="Mistral" panose="03090702030407020403" pitchFamily="66" charset="0"/>
              </a:rPr>
              <a:t>my</a:t>
            </a:r>
            <a:r>
              <a:rPr lang="en-US" dirty="0">
                <a:solidFill>
                  <a:schemeClr val="bg1"/>
                </a:solidFill>
                <a:latin typeface="Mistral" panose="03090702030407020403" pitchFamily="66" charset="0"/>
              </a:rPr>
              <a:t> History</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-The greatest day in </a:t>
            </a:r>
            <a:r>
              <a:rPr lang="en-US" u="sng" dirty="0">
                <a:solidFill>
                  <a:schemeClr val="bg1"/>
                </a:solidFill>
                <a:latin typeface="Mistral" panose="03090702030407020403" pitchFamily="66" charset="0"/>
              </a:rPr>
              <a:t>your</a:t>
            </a:r>
            <a:r>
              <a:rPr lang="en-US" dirty="0">
                <a:solidFill>
                  <a:schemeClr val="bg1"/>
                </a:solidFill>
                <a:latin typeface="Mistral" panose="03090702030407020403" pitchFamily="66" charset="0"/>
              </a:rPr>
              <a:t> History </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will always be The Cross.</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Let me know if you have questions!</a:t>
            </a:r>
          </a:p>
        </p:txBody>
      </p:sp>
    </p:spTree>
    <p:extLst>
      <p:ext uri="{BB962C8B-B14F-4D97-AF65-F5344CB8AC3E}">
        <p14:creationId xmlns:p14="http://schemas.microsoft.com/office/powerpoint/2010/main" val="3265937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Bible and Slavery</a:t>
            </a:r>
            <a:br>
              <a:rPr lang="en-US" dirty="0">
                <a:solidFill>
                  <a:schemeClr val="bg1"/>
                </a:solidFill>
                <a:latin typeface="Mistral" panose="03090702030407020403" pitchFamily="66" charset="0"/>
              </a:rPr>
            </a:br>
            <a:r>
              <a:rPr lang="en-US" dirty="0">
                <a:solidFill>
                  <a:srgbClr val="FFFF00"/>
                </a:solidFill>
                <a:latin typeface="Mistral" panose="03090702030407020403" pitchFamily="66" charset="0"/>
              </a:rPr>
              <a:t>Thief or criminal making restitution.</a:t>
            </a:r>
            <a:endParaRPr lang="en-US" dirty="0"/>
          </a:p>
        </p:txBody>
      </p:sp>
      <p:sp>
        <p:nvSpPr>
          <p:cNvPr id="3" name="Content Placeholder 2"/>
          <p:cNvSpPr>
            <a:spLocks noGrp="1"/>
          </p:cNvSpPr>
          <p:nvPr>
            <p:ph idx="1"/>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Thief or criminal making restitution.</a:t>
            </a:r>
            <a:r>
              <a:rPr lang="en-US" dirty="0">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A thief who could not, or did not, make restitution was sold as a slave: “If a man steals . . . he shall surely make restitution; if he owns nothing, then he shall be sold for his theft” (Ex. 22:1,3). </a:t>
            </a:r>
          </a:p>
          <a:p>
            <a:r>
              <a:rPr lang="en-US" dirty="0">
                <a:solidFill>
                  <a:schemeClr val="bg1"/>
                </a:solidFill>
                <a:latin typeface="Times New Roman" panose="02020603050405020304" pitchFamily="18" charset="0"/>
                <a:cs typeface="Times New Roman" panose="02020603050405020304" pitchFamily="18" charset="0"/>
              </a:rPr>
              <a:t>The servitude ceased when enough work was done to pay for the amount due in restitution.</a:t>
            </a:r>
          </a:p>
        </p:txBody>
      </p:sp>
    </p:spTree>
    <p:extLst>
      <p:ext uri="{BB962C8B-B14F-4D97-AF65-F5344CB8AC3E}">
        <p14:creationId xmlns:p14="http://schemas.microsoft.com/office/powerpoint/2010/main" val="664610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Bible and Slavery</a:t>
            </a:r>
            <a:br>
              <a:rPr lang="en-US" dirty="0">
                <a:solidFill>
                  <a:schemeClr val="bg1"/>
                </a:solidFill>
                <a:latin typeface="Mistral" panose="03090702030407020403" pitchFamily="66" charset="0"/>
              </a:rPr>
            </a:br>
            <a:r>
              <a:rPr lang="en-US" dirty="0">
                <a:solidFill>
                  <a:srgbClr val="FFFF00"/>
                </a:solidFill>
                <a:latin typeface="Mistral" panose="03090702030407020403" pitchFamily="66" charset="0"/>
              </a:rPr>
              <a:t>Pagans</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Pagans</a:t>
            </a:r>
            <a:r>
              <a:rPr lang="en-US" dirty="0">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could be permanent slaves.   Leviticus 25:44-46.</a:t>
            </a:r>
          </a:p>
          <a:p>
            <a:pPr marL="0" indent="0">
              <a:buNone/>
            </a:pPr>
            <a:endParaRPr lang="en-US" dirty="0">
              <a:solidFill>
                <a:srgbClr val="FFFF00"/>
              </a:solidFill>
              <a:latin typeface="Times New Roman" panose="02020603050405020304" pitchFamily="18" charset="0"/>
              <a:cs typeface="Times New Roman" panose="02020603050405020304" pitchFamily="18" charset="0"/>
            </a:endParaRPr>
          </a:p>
          <a:p>
            <a:pPr marL="0" indent="0" algn="ctr">
              <a:buNone/>
            </a:pPr>
            <a:r>
              <a:rPr lang="en-US" sz="4400" dirty="0">
                <a:solidFill>
                  <a:srgbClr val="FFFF00"/>
                </a:solidFill>
                <a:latin typeface="Mistral" panose="03090702030407020403" pitchFamily="66" charset="0"/>
                <a:cs typeface="Times New Roman" panose="02020603050405020304" pitchFamily="18" charset="0"/>
              </a:rPr>
              <a:t>Foreigners</a:t>
            </a:r>
            <a:endParaRPr lang="en-US" sz="4400" dirty="0">
              <a:solidFill>
                <a:schemeClr val="bg1"/>
              </a:solidFill>
              <a:latin typeface="Times New Roman" panose="02020603050405020304" pitchFamily="18" charset="0"/>
              <a:cs typeface="Times New Roman" panose="02020603050405020304" pitchFamily="18" charset="0"/>
            </a:endParaRPr>
          </a:p>
          <a:p>
            <a:pPr fontAlgn="t"/>
            <a:r>
              <a:rPr lang="en-US" dirty="0">
                <a:solidFill>
                  <a:srgbClr val="FFFF00"/>
                </a:solidFill>
                <a:latin typeface="Times New Roman" panose="02020603050405020304" pitchFamily="18" charset="0"/>
                <a:cs typeface="Times New Roman" panose="02020603050405020304" pitchFamily="18" charset="0"/>
              </a:rPr>
              <a:t>Foreigners</a:t>
            </a:r>
            <a:r>
              <a:rPr lang="en-US" dirty="0">
                <a:solidFill>
                  <a:schemeClr val="bg1"/>
                </a:solidFill>
                <a:latin typeface="Times New Roman" panose="02020603050405020304" pitchFamily="18" charset="0"/>
                <a:cs typeface="Times New Roman" panose="02020603050405020304" pitchFamily="18" charset="0"/>
              </a:rPr>
              <a:t>: You may require payment from a foreigner, but you must cancel any debt your fellow Israelite owes you. Deuteronomy 15:3</a:t>
            </a:r>
          </a:p>
          <a:p>
            <a:pPr marL="0" indent="0">
              <a:buNone/>
            </a:pPr>
            <a:endParaRPr lang="en-US" sz="4400" dirty="0">
              <a:solidFill>
                <a:srgbClr val="FFFF00"/>
              </a:solidFill>
              <a:latin typeface="Mistral" panose="03090702030407020403" pitchFamily="66" charset="0"/>
              <a:cs typeface="Times New Roman" panose="02020603050405020304" pitchFamily="18" charset="0"/>
            </a:endParaRPr>
          </a:p>
          <a:p>
            <a:pPr marL="0" indent="0">
              <a:buNone/>
            </a:pPr>
            <a:endParaRPr lang="en-US" sz="4400" dirty="0">
              <a:solidFill>
                <a:srgbClr val="FFFF00"/>
              </a:solidFill>
              <a:latin typeface="Mistral" panose="03090702030407020403" pitchFamily="66" charset="0"/>
              <a:cs typeface="Times New Roman" panose="02020603050405020304" pitchFamily="18" charset="0"/>
            </a:endParaRPr>
          </a:p>
        </p:txBody>
      </p:sp>
    </p:spTree>
    <p:extLst>
      <p:ext uri="{BB962C8B-B14F-4D97-AF65-F5344CB8AC3E}">
        <p14:creationId xmlns:p14="http://schemas.microsoft.com/office/powerpoint/2010/main" val="578499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Bible and Slavery</a:t>
            </a:r>
            <a:br>
              <a:rPr lang="en-US" dirty="0">
                <a:solidFill>
                  <a:schemeClr val="bg1"/>
                </a:solidFill>
                <a:latin typeface="Mistral" panose="03090702030407020403" pitchFamily="66" charset="0"/>
              </a:rPr>
            </a:br>
            <a:r>
              <a:rPr lang="en-US" dirty="0">
                <a:solidFill>
                  <a:srgbClr val="FFFF00"/>
                </a:solidFill>
                <a:latin typeface="Mistral" panose="03090702030407020403" pitchFamily="66" charset="0"/>
              </a:rPr>
              <a:t>Other Information and Facts</a:t>
            </a:r>
            <a:endParaRPr lang="en-US" dirty="0"/>
          </a:p>
        </p:txBody>
      </p:sp>
      <p:sp>
        <p:nvSpPr>
          <p:cNvPr id="3" name="Content Placeholder 2"/>
          <p:cNvSpPr>
            <a:spLocks noGrp="1"/>
          </p:cNvSpPr>
          <p:nvPr>
            <p:ph idx="1"/>
          </p:nvPr>
        </p:nvSpPr>
        <p:spPr/>
        <p:txBody>
          <a:bodyPr/>
          <a:lstStyle/>
          <a:p>
            <a:r>
              <a:rPr lang="en-US" b="1" dirty="0">
                <a:solidFill>
                  <a:srgbClr val="FFFF00"/>
                </a:solidFill>
                <a:latin typeface="Times New Roman" panose="02020603050405020304" pitchFamily="18" charset="0"/>
                <a:cs typeface="Times New Roman" panose="02020603050405020304" pitchFamily="18" charset="0"/>
              </a:rPr>
              <a:t>Involuntary Servitude is Not Biblical. </a:t>
            </a:r>
          </a:p>
          <a:p>
            <a:r>
              <a:rPr lang="en-US" dirty="0">
                <a:solidFill>
                  <a:srgbClr val="FFFF00"/>
                </a:solidFill>
                <a:latin typeface="Times New Roman" panose="02020603050405020304" pitchFamily="18" charset="0"/>
                <a:cs typeface="Times New Roman" panose="02020603050405020304" pitchFamily="18" charset="0"/>
              </a:rPr>
              <a:t>Exodus 21:16 says: </a:t>
            </a:r>
            <a:r>
              <a:rPr lang="en-US" dirty="0">
                <a:solidFill>
                  <a:schemeClr val="bg1"/>
                </a:solidFill>
                <a:latin typeface="Times New Roman" panose="02020603050405020304" pitchFamily="18" charset="0"/>
                <a:cs typeface="Times New Roman" panose="02020603050405020304" pitchFamily="18" charset="0"/>
              </a:rPr>
              <a:t>“He who kidnaps a man, whether he sells him or he is found in his possession, shall surely be put to death.” </a:t>
            </a:r>
          </a:p>
          <a:p>
            <a:r>
              <a:rPr lang="en-US" dirty="0">
                <a:solidFill>
                  <a:srgbClr val="FFFF00"/>
                </a:solidFill>
                <a:latin typeface="Times New Roman" panose="02020603050405020304" pitchFamily="18" charset="0"/>
                <a:cs typeface="Times New Roman" panose="02020603050405020304" pitchFamily="18" charset="0"/>
              </a:rPr>
              <a:t>Deuteronomy 24:7 states: </a:t>
            </a:r>
            <a:r>
              <a:rPr lang="en-US" dirty="0">
                <a:solidFill>
                  <a:schemeClr val="bg1"/>
                </a:solidFill>
                <a:latin typeface="Times New Roman" panose="02020603050405020304" pitchFamily="18" charset="0"/>
                <a:cs typeface="Times New Roman" panose="02020603050405020304" pitchFamily="18" charset="0"/>
              </a:rPr>
              <a:t>“If a man is caught kidnapping any of his countrymen of the sons of Israel, and he deals with him violently, or sells him, then that thief shall die; so you shall purge the evil from among you.”</a:t>
            </a:r>
          </a:p>
        </p:txBody>
      </p:sp>
    </p:spTree>
    <p:extLst>
      <p:ext uri="{BB962C8B-B14F-4D97-AF65-F5344CB8AC3E}">
        <p14:creationId xmlns:p14="http://schemas.microsoft.com/office/powerpoint/2010/main" val="3070377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Bible and Slavery</a:t>
            </a:r>
            <a:br>
              <a:rPr lang="en-US" dirty="0">
                <a:solidFill>
                  <a:schemeClr val="bg1"/>
                </a:solidFill>
                <a:latin typeface="Mistral" panose="03090702030407020403" pitchFamily="66" charset="0"/>
              </a:rPr>
            </a:br>
            <a:r>
              <a:rPr lang="en-US" dirty="0">
                <a:solidFill>
                  <a:srgbClr val="FFFF00"/>
                </a:solidFill>
                <a:latin typeface="Mistral" panose="03090702030407020403" pitchFamily="66" charset="0"/>
              </a:rPr>
              <a:t>Other Information and Facts</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Freed slaves were released with liberal pay. When these slaves were set free they were not to be sent away empty handed. They were to be furnished liberally from the flocks, threshing floor, and wine vat.</a:t>
            </a:r>
            <a:r>
              <a:rPr lang="en-US" dirty="0">
                <a:solidFill>
                  <a:srgbClr val="FFFF00"/>
                </a:solidFill>
                <a:latin typeface="Times New Roman" panose="02020603050405020304" pitchFamily="18" charset="0"/>
                <a:cs typeface="Times New Roman" panose="02020603050405020304" pitchFamily="18" charset="0"/>
              </a:rPr>
              <a:t>(Deut. 15:12-15).</a:t>
            </a:r>
          </a:p>
          <a:p>
            <a:r>
              <a:rPr lang="en-US" dirty="0">
                <a:solidFill>
                  <a:schemeClr val="bg1"/>
                </a:solidFill>
                <a:latin typeface="Times New Roman" panose="02020603050405020304" pitchFamily="18" charset="0"/>
                <a:cs typeface="Times New Roman" panose="02020603050405020304" pitchFamily="18" charset="0"/>
              </a:rPr>
              <a:t>Slaves were to be responsible. We have mentioned that some people prefer the security of enslavement to the uncertainty of living free. </a:t>
            </a:r>
          </a:p>
          <a:p>
            <a:r>
              <a:rPr lang="en-US" dirty="0">
                <a:solidFill>
                  <a:schemeClr val="bg1"/>
                </a:solidFill>
                <a:latin typeface="Times New Roman" panose="02020603050405020304" pitchFamily="18" charset="0"/>
                <a:cs typeface="Times New Roman" panose="02020603050405020304" pitchFamily="18" charset="0"/>
              </a:rPr>
              <a:t>People who live free have certain responsibilities they must maintain. They cannot have the fruit of freedom without the responsibilities of freedom</a:t>
            </a:r>
          </a:p>
        </p:txBody>
      </p:sp>
    </p:spTree>
    <p:extLst>
      <p:ext uri="{BB962C8B-B14F-4D97-AF65-F5344CB8AC3E}">
        <p14:creationId xmlns:p14="http://schemas.microsoft.com/office/powerpoint/2010/main" val="874215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Bible and Slavery</a:t>
            </a:r>
            <a:br>
              <a:rPr lang="en-US" dirty="0">
                <a:solidFill>
                  <a:schemeClr val="bg1"/>
                </a:solidFill>
                <a:latin typeface="Mistral" panose="03090702030407020403" pitchFamily="66" charset="0"/>
              </a:rPr>
            </a:br>
            <a:r>
              <a:rPr lang="en-US" dirty="0">
                <a:solidFill>
                  <a:srgbClr val="FFFF00"/>
                </a:solidFill>
                <a:latin typeface="Mistral" panose="03090702030407020403" pitchFamily="66" charset="0"/>
              </a:rPr>
              <a:t>Other Information and Facts</a:t>
            </a:r>
            <a:endParaRPr lang="en-US" dirty="0"/>
          </a:p>
        </p:txBody>
      </p:sp>
      <p:sp>
        <p:nvSpPr>
          <p:cNvPr id="3" name="Content Placeholder 2"/>
          <p:cNvSpPr>
            <a:spLocks noGrp="1"/>
          </p:cNvSpPr>
          <p:nvPr>
            <p:ph idx="1"/>
          </p:nvPr>
        </p:nvSpPr>
        <p:spPr/>
        <p:txBody>
          <a:bodyPr>
            <a:normAutofit fontScale="85000" lnSpcReduction="20000"/>
          </a:bodyPr>
          <a:lstStyle/>
          <a:p>
            <a:r>
              <a:rPr lang="en-US" dirty="0">
                <a:solidFill>
                  <a:srgbClr val="FFFF00"/>
                </a:solidFill>
                <a:latin typeface="Times New Roman" panose="02020603050405020304" pitchFamily="18" charset="0"/>
                <a:cs typeface="Times New Roman" panose="02020603050405020304" pitchFamily="18" charset="0"/>
              </a:rPr>
              <a:t>Runaway slaves were to go free. </a:t>
            </a:r>
          </a:p>
          <a:p>
            <a:r>
              <a:rPr lang="en-US" dirty="0">
                <a:solidFill>
                  <a:schemeClr val="bg1"/>
                </a:solidFill>
                <a:latin typeface="Times New Roman" panose="02020603050405020304" pitchFamily="18" charset="0"/>
                <a:cs typeface="Times New Roman" panose="02020603050405020304" pitchFamily="18" charset="0"/>
              </a:rPr>
              <a:t>Deuteronomy 23:15-16 says that a runaway slave was to go free. He was to be welcomed to live in any of the towns of Israel he chose. The Israelites were not to mistreat him. </a:t>
            </a:r>
          </a:p>
          <a:p>
            <a:r>
              <a:rPr lang="en-US" dirty="0">
                <a:solidFill>
                  <a:srgbClr val="FFFF00"/>
                </a:solidFill>
                <a:latin typeface="Times New Roman" panose="02020603050405020304" pitchFamily="18" charset="0"/>
                <a:cs typeface="Times New Roman" panose="02020603050405020304" pitchFamily="18" charset="0"/>
              </a:rPr>
              <a:t>Excessive punishment of slaves was forbidden. </a:t>
            </a:r>
          </a:p>
          <a:p>
            <a:r>
              <a:rPr lang="en-US" dirty="0">
                <a:solidFill>
                  <a:schemeClr val="bg1"/>
                </a:solidFill>
                <a:latin typeface="Times New Roman" panose="02020603050405020304" pitchFamily="18" charset="0"/>
                <a:cs typeface="Times New Roman" panose="02020603050405020304" pitchFamily="18" charset="0"/>
              </a:rPr>
              <a:t>A slave could be punished by striking with a rod (Ex. 21:20-21), but if the punishment was excessive, the slave was to be given his freedom (Ex. 21:26-27; Lev. 24:17). </a:t>
            </a:r>
          </a:p>
          <a:p>
            <a:pPr lvl="1"/>
            <a:r>
              <a:rPr lang="en-US" dirty="0">
                <a:solidFill>
                  <a:schemeClr val="bg1"/>
                </a:solidFill>
                <a:latin typeface="Times New Roman" panose="02020603050405020304" pitchFamily="18" charset="0"/>
                <a:cs typeface="Times New Roman" panose="02020603050405020304" pitchFamily="18" charset="0"/>
              </a:rPr>
              <a:t>This included knocking out the tooth or damaging the eye. This applied to indentured servants as well as other slaves. </a:t>
            </a:r>
          </a:p>
          <a:p>
            <a:r>
              <a:rPr lang="en-US" dirty="0">
                <a:solidFill>
                  <a:schemeClr val="bg1"/>
                </a:solidFill>
                <a:latin typeface="Times New Roman" panose="02020603050405020304" pitchFamily="18" charset="0"/>
                <a:cs typeface="Times New Roman" panose="02020603050405020304" pitchFamily="18" charset="0"/>
              </a:rPr>
              <a:t>Since the owner would lose his investment in such a situation, there was a financial incentive for just treatment. Just treatment of slaves was required of the masters. Paul writes: “Masters, grant to your slaves justice and fairness, knowing that you too have a Master in heaven.” (Col. 4:1)</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310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Bible and Slavery</a:t>
            </a:r>
            <a:br>
              <a:rPr lang="en-US" dirty="0">
                <a:solidFill>
                  <a:schemeClr val="bg1"/>
                </a:solidFill>
                <a:latin typeface="Mistral" panose="03090702030407020403" pitchFamily="66" charset="0"/>
              </a:rPr>
            </a:br>
            <a:r>
              <a:rPr lang="en-US" dirty="0">
                <a:solidFill>
                  <a:srgbClr val="FFFF00"/>
                </a:solidFill>
                <a:latin typeface="Mistral" panose="03090702030407020403" pitchFamily="66" charset="0"/>
              </a:rPr>
              <a:t>Other Information and Facts</a:t>
            </a:r>
            <a:endParaRPr lang="en-US" dirty="0"/>
          </a:p>
        </p:txBody>
      </p:sp>
      <p:sp>
        <p:nvSpPr>
          <p:cNvPr id="3" name="Content Placeholder 2"/>
          <p:cNvSpPr>
            <a:spLocks noGrp="1"/>
          </p:cNvSpPr>
          <p:nvPr>
            <p:ph idx="1"/>
          </p:nvPr>
        </p:nvSpPr>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Slaves could be brought into the covenant.</a:t>
            </a:r>
            <a:r>
              <a:rPr lang="en-US" dirty="0">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Slaves could be circumcised (brought into the covenant) and then eat of the Passover meal (Ex. 12:43-44; Gen. 17:12-13). Slaves could also eat of holy things (Lev. 22:10-11).</a:t>
            </a:r>
          </a:p>
          <a:p>
            <a:r>
              <a:rPr lang="en-US" dirty="0">
                <a:solidFill>
                  <a:srgbClr val="FFFF00"/>
                </a:solidFill>
                <a:latin typeface="Times New Roman" panose="02020603050405020304" pitchFamily="18" charset="0"/>
                <a:cs typeface="Times New Roman" panose="02020603050405020304" pitchFamily="18" charset="0"/>
              </a:rPr>
              <a:t>Slaves had some rights and position in the home and could share in the inheritance. </a:t>
            </a:r>
            <a:r>
              <a:rPr lang="en-US" dirty="0">
                <a:solidFill>
                  <a:schemeClr val="bg1"/>
                </a:solidFill>
                <a:latin typeface="Times New Roman" panose="02020603050405020304" pitchFamily="18" charset="0"/>
                <a:cs typeface="Times New Roman" panose="02020603050405020304" pitchFamily="18" charset="0"/>
              </a:rPr>
              <a:t>(See Gen. 24:2 and Prov. 17:2.)</a:t>
            </a:r>
          </a:p>
          <a:p>
            <a:r>
              <a:rPr lang="en-US" dirty="0">
                <a:solidFill>
                  <a:srgbClr val="FFFF00"/>
                </a:solidFill>
                <a:latin typeface="Times New Roman" panose="02020603050405020304" pitchFamily="18" charset="0"/>
                <a:cs typeface="Times New Roman" panose="02020603050405020304" pitchFamily="18" charset="0"/>
              </a:rPr>
              <a:t>Slaves were to rest on the Sabbath like everyone else</a:t>
            </a:r>
            <a:r>
              <a:rPr lang="en-US" dirty="0">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The Fourth Commandment applied to all (Ex. 20:8-11).</a:t>
            </a:r>
          </a:p>
        </p:txBody>
      </p:sp>
    </p:spTree>
    <p:extLst>
      <p:ext uri="{BB962C8B-B14F-4D97-AF65-F5344CB8AC3E}">
        <p14:creationId xmlns:p14="http://schemas.microsoft.com/office/powerpoint/2010/main" val="1860780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Bible and Slavery</a:t>
            </a:r>
            <a:br>
              <a:rPr lang="en-US" dirty="0">
                <a:solidFill>
                  <a:schemeClr val="bg1"/>
                </a:solidFill>
                <a:latin typeface="Mistral" panose="03090702030407020403" pitchFamily="66" charset="0"/>
              </a:rPr>
            </a:br>
            <a:r>
              <a:rPr lang="en-US" dirty="0">
                <a:solidFill>
                  <a:srgbClr val="FFFF00"/>
                </a:solidFill>
                <a:latin typeface="Mistral" panose="03090702030407020403" pitchFamily="66" charset="0"/>
              </a:rPr>
              <a:t>Other Information and Facts</a:t>
            </a:r>
            <a:endParaRPr lang="en-US" dirty="0"/>
          </a:p>
        </p:txBody>
      </p:sp>
      <p:sp>
        <p:nvSpPr>
          <p:cNvPr id="3" name="Content Placeholder 2"/>
          <p:cNvSpPr>
            <a:spLocks noGrp="1"/>
          </p:cNvSpPr>
          <p:nvPr>
            <p:ph idx="1"/>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Female slave laws were for their protection.</a:t>
            </a:r>
            <a:r>
              <a:rPr lang="en-US" dirty="0">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Exodus 21:4-11 gives some laws about female slaves, which served for their protection. These Hebrew female slaves were without family to assist them in their need or to help to provide security for them. These slaves laws were a way to protect them from abuse not faced by males and to keep them from being turned out into the street, where much harm could come to them.</a:t>
            </a:r>
          </a:p>
          <a:p>
            <a:r>
              <a:rPr lang="en-US" i="1" dirty="0">
                <a:solidFill>
                  <a:schemeClr val="accent6"/>
                </a:solidFill>
                <a:latin typeface="Times New Roman" panose="02020603050405020304" pitchFamily="18" charset="0"/>
                <a:cs typeface="Times New Roman" panose="02020603050405020304" pitchFamily="18" charset="0"/>
              </a:rPr>
              <a:t>See Exhibit C: The Bible, Slavery and America’s Founders.</a:t>
            </a:r>
          </a:p>
          <a:p>
            <a:endParaRPr lang="en-US" dirty="0"/>
          </a:p>
        </p:txBody>
      </p:sp>
    </p:spTree>
    <p:extLst>
      <p:ext uri="{BB962C8B-B14F-4D97-AF65-F5344CB8AC3E}">
        <p14:creationId xmlns:p14="http://schemas.microsoft.com/office/powerpoint/2010/main" val="1923368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Bible and Slavery</a:t>
            </a:r>
            <a:br>
              <a:rPr lang="en-US" dirty="0">
                <a:solidFill>
                  <a:schemeClr val="bg1"/>
                </a:solidFill>
                <a:latin typeface="Mistral" panose="03090702030407020403" pitchFamily="66" charset="0"/>
              </a:rPr>
            </a:br>
            <a:r>
              <a:rPr lang="en-US" dirty="0">
                <a:solidFill>
                  <a:srgbClr val="FFFF00"/>
                </a:solidFill>
                <a:latin typeface="Mistral" panose="03090702030407020403" pitchFamily="66" charset="0"/>
              </a:rPr>
              <a:t>What did the NT say about slavery?</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Slavery and the New Testament</a:t>
            </a:r>
            <a:r>
              <a:rPr lang="en-US" dirty="0">
                <a:solidFill>
                  <a:schemeClr val="bg1"/>
                </a:solidFill>
                <a:latin typeface="Times New Roman" panose="02020603050405020304" pitchFamily="18" charset="0"/>
                <a:cs typeface="Times New Roman" panose="02020603050405020304" pitchFamily="18" charset="0"/>
              </a:rPr>
              <a:t>: When Paul wrote how slaves and masters were to act (Eph. 6:5-9; Col. 4:1; 1 Tim. 6:1-2; Col. 3:22-25; Titus 2:9-10), he was not endorsing involuntary slavery or the Roman slave system. He was addressing the attitudes, actions, and matters of the heart of those Christians who found themselves in slavery or as slave owners. This encompassed many people, for half the population of Rome and a large proportion of the Roman Empire were slaves. Many people were converted to Christianity while slaves or slave owners, and many Christians were enslaved.</a:t>
            </a:r>
          </a:p>
        </p:txBody>
      </p:sp>
    </p:spTree>
    <p:extLst>
      <p:ext uri="{BB962C8B-B14F-4D97-AF65-F5344CB8AC3E}">
        <p14:creationId xmlns:p14="http://schemas.microsoft.com/office/powerpoint/2010/main" val="4164383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Bible and Slavery</a:t>
            </a:r>
            <a:br>
              <a:rPr lang="en-US" dirty="0">
                <a:solidFill>
                  <a:schemeClr val="bg1"/>
                </a:solidFill>
                <a:latin typeface="Mistral" panose="03090702030407020403" pitchFamily="66" charset="0"/>
              </a:rPr>
            </a:br>
            <a:r>
              <a:rPr lang="en-US" dirty="0">
                <a:solidFill>
                  <a:srgbClr val="FFFF00"/>
                </a:solidFill>
                <a:latin typeface="Mistral" panose="03090702030407020403" pitchFamily="66" charset="0"/>
              </a:rPr>
              <a:t>What did the NT say about slavery?</a:t>
            </a:r>
            <a:endParaRPr lang="en-US" dirty="0"/>
          </a:p>
        </p:txBody>
      </p:sp>
      <p:sp>
        <p:nvSpPr>
          <p:cNvPr id="3" name="Content Placeholder 2"/>
          <p:cNvSpPr>
            <a:spLocks noGrp="1"/>
          </p:cNvSpPr>
          <p:nvPr>
            <p:ph idx="1"/>
          </p:nvPr>
        </p:nvSpPr>
        <p:spPr/>
        <p:txBody>
          <a:bodyPr>
            <a:normAutofit fontScale="85000" lnSpcReduction="20000"/>
          </a:bodyPr>
          <a:lstStyle/>
          <a:p>
            <a:r>
              <a:rPr lang="en-US" dirty="0">
                <a:solidFill>
                  <a:schemeClr val="bg1"/>
                </a:solidFill>
                <a:latin typeface="Times New Roman" panose="02020603050405020304" pitchFamily="18" charset="0"/>
                <a:cs typeface="Times New Roman" panose="02020603050405020304" pitchFamily="18" charset="0"/>
              </a:rPr>
              <a:t>It is in this context that we can better understand the example of Paul, </a:t>
            </a:r>
            <a:r>
              <a:rPr lang="en-US" dirty="0" err="1">
                <a:solidFill>
                  <a:schemeClr val="bg1"/>
                </a:solidFill>
                <a:latin typeface="Times New Roman" panose="02020603050405020304" pitchFamily="18" charset="0"/>
                <a:cs typeface="Times New Roman" panose="02020603050405020304" pitchFamily="18" charset="0"/>
              </a:rPr>
              <a:t>Onesimus</a:t>
            </a:r>
            <a:r>
              <a:rPr lang="en-US" dirty="0">
                <a:solidFill>
                  <a:schemeClr val="bg1"/>
                </a:solidFill>
                <a:latin typeface="Times New Roman" panose="02020603050405020304" pitchFamily="18" charset="0"/>
                <a:cs typeface="Times New Roman" panose="02020603050405020304" pitchFamily="18" charset="0"/>
              </a:rPr>
              <a:t>, and Philemon. </a:t>
            </a:r>
            <a:r>
              <a:rPr lang="en-US" dirty="0" err="1">
                <a:solidFill>
                  <a:schemeClr val="bg1"/>
                </a:solidFill>
                <a:latin typeface="Times New Roman" panose="02020603050405020304" pitchFamily="18" charset="0"/>
                <a:cs typeface="Times New Roman" panose="02020603050405020304" pitchFamily="18" charset="0"/>
              </a:rPr>
              <a:t>Onesimus</a:t>
            </a:r>
            <a:r>
              <a:rPr lang="en-US" dirty="0">
                <a:solidFill>
                  <a:schemeClr val="bg1"/>
                </a:solidFill>
                <a:latin typeface="Times New Roman" panose="02020603050405020304" pitchFamily="18" charset="0"/>
                <a:cs typeface="Times New Roman" panose="02020603050405020304" pitchFamily="18" charset="0"/>
              </a:rPr>
              <a:t>, a slave of Philemon who apparently stole some money from his master and ran away, encountered Paul in Rome and became a Christian. Paul sent him back to his master carrying the letter to Philemon. Author of the famous Bible Handbook, Henry Halley writes:</a:t>
            </a:r>
          </a:p>
          <a:p>
            <a:pPr lvl="1"/>
            <a:r>
              <a:rPr lang="en-US" dirty="0">
                <a:solidFill>
                  <a:schemeClr val="bg1"/>
                </a:solidFill>
                <a:latin typeface="Times New Roman" panose="02020603050405020304" pitchFamily="18" charset="0"/>
                <a:cs typeface="Times New Roman" panose="02020603050405020304" pitchFamily="18" charset="0"/>
              </a:rPr>
              <a:t>The Bible gives no hint as to how the master received his returning slave. But there is a tradition that says his master did receive him, and took Paul’s veiled hint and gave the slave his liberty. That is the way the Gospel works. Christ in the heart of the slave made the slave recognize the social usages of his day, and go back to his master determined to be a good slave and live out his natural life as a slave. Christ in the heart of the master made the master recognize the slave as a Christian brother and give him his liberty. There is a tradition that </a:t>
            </a:r>
            <a:r>
              <a:rPr lang="en-US" dirty="0" err="1">
                <a:solidFill>
                  <a:schemeClr val="bg1"/>
                </a:solidFill>
                <a:latin typeface="Times New Roman" panose="02020603050405020304" pitchFamily="18" charset="0"/>
                <a:cs typeface="Times New Roman" panose="02020603050405020304" pitchFamily="18" charset="0"/>
              </a:rPr>
              <a:t>Onesimus</a:t>
            </a:r>
            <a:r>
              <a:rPr lang="en-US" dirty="0">
                <a:solidFill>
                  <a:schemeClr val="bg1"/>
                </a:solidFill>
                <a:latin typeface="Times New Roman" panose="02020603050405020304" pitchFamily="18" charset="0"/>
                <a:cs typeface="Times New Roman" panose="02020603050405020304" pitchFamily="18" charset="0"/>
              </a:rPr>
              <a:t> afterward became a bishop of Berea. 7 The Mosaic slave laws and the writings of Paul benefited and protected the slaves as best as possible in their situation.  God’s desire for any who are enslaved is freedom (Luke 4:18; Gal. 5:1). Those who are set free in Christ then need to be prepared to walk in liberty. Pagan nations had a much different outlook toward slaves, believing slaves had no rights or privileges. Because of the restrictions and humane aspect of the Mosaic laws on slavery, it never existed on a large scale in Israel, and did not exhibit the cruelties seen in Egypt, Greece, Rome, Assyria and other nations.</a:t>
            </a:r>
          </a:p>
        </p:txBody>
      </p:sp>
    </p:spTree>
    <p:extLst>
      <p:ext uri="{BB962C8B-B14F-4D97-AF65-F5344CB8AC3E}">
        <p14:creationId xmlns:p14="http://schemas.microsoft.com/office/powerpoint/2010/main" val="2819661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Review!</a:t>
            </a:r>
          </a:p>
        </p:txBody>
      </p:sp>
      <p:sp>
        <p:nvSpPr>
          <p:cNvPr id="3" name="Content Placeholder 2"/>
          <p:cNvSpPr>
            <a:spLocks noGrp="1"/>
          </p:cNvSpPr>
          <p:nvPr>
            <p:ph idx="1"/>
          </p:nvPr>
        </p:nvSpPr>
        <p:spPr>
          <a:xfrm>
            <a:off x="989351" y="1349115"/>
            <a:ext cx="10852879" cy="3957403"/>
          </a:xfrm>
        </p:spPr>
        <p:txBody>
          <a:bodyPr>
            <a:normAutofit fontScale="92500" lnSpcReduction="10000"/>
          </a:bodyPr>
          <a:lstStyle/>
          <a:p>
            <a:r>
              <a:rPr lang="en-US" dirty="0">
                <a:solidFill>
                  <a:schemeClr val="bg1"/>
                </a:solidFill>
                <a:latin typeface="Times New Roman" panose="02020603050405020304" pitchFamily="18" charset="0"/>
                <a:cs typeface="Times New Roman" panose="02020603050405020304" pitchFamily="18" charset="0"/>
              </a:rPr>
              <a:t>What did you think of what we learned tonight?</a:t>
            </a:r>
          </a:p>
          <a:p>
            <a:r>
              <a:rPr lang="en-US" dirty="0">
                <a:solidFill>
                  <a:schemeClr val="bg1"/>
                </a:solidFill>
                <a:latin typeface="Times New Roman" panose="02020603050405020304" pitchFamily="18" charset="0"/>
                <a:cs typeface="Times New Roman" panose="02020603050405020304" pitchFamily="18" charset="0"/>
              </a:rPr>
              <a:t>Did any ideas, perceptions, or understandings change?</a:t>
            </a:r>
          </a:p>
          <a:p>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Next week:</a:t>
            </a:r>
          </a:p>
          <a:p>
            <a:pPr lvl="1"/>
            <a:r>
              <a:rPr lang="en-US" dirty="0">
                <a:solidFill>
                  <a:schemeClr val="bg1"/>
                </a:solidFill>
                <a:latin typeface="Times New Roman" panose="02020603050405020304" pitchFamily="18" charset="0"/>
                <a:cs typeface="Times New Roman" panose="02020603050405020304" pitchFamily="18" charset="0"/>
              </a:rPr>
              <a:t>Briefly touch on world slavery and I mean brief!</a:t>
            </a:r>
          </a:p>
          <a:p>
            <a:pPr lvl="1"/>
            <a:r>
              <a:rPr lang="en-US" dirty="0">
                <a:solidFill>
                  <a:schemeClr val="bg1"/>
                </a:solidFill>
                <a:latin typeface="Times New Roman" panose="02020603050405020304" pitchFamily="18" charset="0"/>
                <a:cs typeface="Times New Roman" panose="02020603050405020304" pitchFamily="18" charset="0"/>
              </a:rPr>
              <a:t>American Slavery</a:t>
            </a:r>
          </a:p>
          <a:p>
            <a:pPr lvl="2"/>
            <a:r>
              <a:rPr lang="en-US" dirty="0">
                <a:solidFill>
                  <a:schemeClr val="bg1"/>
                </a:solidFill>
                <a:latin typeface="Times New Roman" panose="02020603050405020304" pitchFamily="18" charset="0"/>
                <a:cs typeface="Times New Roman" panose="02020603050405020304" pitchFamily="18" charset="0"/>
              </a:rPr>
              <a:t>Why did we have the 3/5 clause in the constitution?</a:t>
            </a:r>
          </a:p>
          <a:p>
            <a:pPr lvl="2"/>
            <a:r>
              <a:rPr lang="en-US" dirty="0">
                <a:solidFill>
                  <a:schemeClr val="bg1"/>
                </a:solidFill>
                <a:latin typeface="Times New Roman" panose="02020603050405020304" pitchFamily="18" charset="0"/>
                <a:cs typeface="Times New Roman" panose="02020603050405020304" pitchFamily="18" charset="0"/>
              </a:rPr>
              <a:t>Timeline of slavery in America</a:t>
            </a:r>
          </a:p>
          <a:p>
            <a:pPr lvl="2"/>
            <a:r>
              <a:rPr lang="en-US" dirty="0">
                <a:solidFill>
                  <a:schemeClr val="bg1"/>
                </a:solidFill>
                <a:latin typeface="Times New Roman" panose="02020603050405020304" pitchFamily="18" charset="0"/>
                <a:cs typeface="Times New Roman" panose="02020603050405020304" pitchFamily="18" charset="0"/>
              </a:rPr>
              <a:t>How the timeline of the civil rights movements affects culture today!</a:t>
            </a:r>
          </a:p>
          <a:p>
            <a:pPr lvl="1"/>
            <a:r>
              <a:rPr lang="en-US" dirty="0">
                <a:solidFill>
                  <a:schemeClr val="bg1"/>
                </a:solidFill>
                <a:latin typeface="Times New Roman" panose="02020603050405020304" pitchFamily="18" charset="0"/>
                <a:cs typeface="Times New Roman" panose="02020603050405020304" pitchFamily="18" charset="0"/>
              </a:rPr>
              <a:t>Review of some of America’s black patriots and heroes.</a:t>
            </a:r>
          </a:p>
          <a:p>
            <a:pPr lvl="1"/>
            <a:r>
              <a:rPr lang="en-US" dirty="0">
                <a:solidFill>
                  <a:schemeClr val="bg1"/>
                </a:solidFill>
                <a:latin typeface="Times New Roman" panose="02020603050405020304" pitchFamily="18" charset="0"/>
                <a:cs typeface="Times New Roman" panose="02020603050405020304" pitchFamily="18" charset="0"/>
              </a:rPr>
              <a:t>What can you do in culture around you?</a:t>
            </a: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987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500"/>
            <a:ext cx="5419718" cy="6596420"/>
          </a:xfrm>
        </p:spPr>
        <p:txBody>
          <a:bodyPr>
            <a:noAutofit/>
          </a:bodyPr>
          <a:lstStyle/>
          <a:p>
            <a:pPr algn="ctr"/>
            <a:r>
              <a:rPr lang="en-US" sz="2000" u="sng" dirty="0">
                <a:solidFill>
                  <a:schemeClr val="bg1"/>
                </a:solidFill>
                <a:latin typeface="Times New Roman" panose="02020603050405020304" pitchFamily="18" charset="0"/>
                <a:cs typeface="Times New Roman" panose="02020603050405020304" pitchFamily="18" charset="0"/>
              </a:rPr>
              <a:t>Resources used for this lecture</a:t>
            </a:r>
          </a:p>
          <a:p>
            <a:r>
              <a:rPr lang="en-US" sz="2000" dirty="0">
                <a:solidFill>
                  <a:schemeClr val="bg1"/>
                </a:solidFill>
                <a:latin typeface="Times New Roman" panose="02020603050405020304" pitchFamily="18" charset="0"/>
                <a:cs typeface="Times New Roman" panose="02020603050405020304" pitchFamily="18" charset="0"/>
              </a:rPr>
              <a:t>Setting the Record Straight is a unique view of the religious and moral heritage of black Americans, with an emphasis on the untold yet significant stories from our rich political history</a:t>
            </a:r>
          </a:p>
          <a:p>
            <a:r>
              <a:rPr lang="en-US" sz="2000" u="sng" dirty="0">
                <a:solidFill>
                  <a:schemeClr val="bg1"/>
                </a:solidFill>
                <a:latin typeface="Times New Roman" panose="02020603050405020304" pitchFamily="18" charset="0"/>
                <a:cs typeface="Times New Roman" panose="02020603050405020304" pitchFamily="18" charset="0"/>
              </a:rPr>
              <a:t>This Precarious Moment.</a:t>
            </a:r>
            <a:r>
              <a:rPr lang="en-US" sz="2000" dirty="0">
                <a:solidFill>
                  <a:schemeClr val="bg1"/>
                </a:solidFill>
                <a:latin typeface="Times New Roman" panose="02020603050405020304" pitchFamily="18" charset="0"/>
                <a:cs typeface="Times New Roman" panose="02020603050405020304" pitchFamily="18" charset="0"/>
              </a:rPr>
              <a:t> </a:t>
            </a:r>
          </a:p>
          <a:p>
            <a:r>
              <a:rPr lang="en-US" sz="2000" dirty="0">
                <a:solidFill>
                  <a:schemeClr val="bg1"/>
                </a:solidFill>
                <a:latin typeface="Times New Roman" panose="02020603050405020304" pitchFamily="18" charset="0"/>
                <a:cs typeface="Times New Roman" panose="02020603050405020304" pitchFamily="18" charset="0"/>
              </a:rPr>
              <a:t>Why I use </a:t>
            </a:r>
            <a:r>
              <a:rPr lang="en-US" sz="2000" dirty="0" err="1">
                <a:solidFill>
                  <a:schemeClr val="bg1"/>
                </a:solidFill>
                <a:latin typeface="Times New Roman" panose="02020603050405020304" pitchFamily="18" charset="0"/>
                <a:cs typeface="Times New Roman" panose="02020603050405020304" pitchFamily="18" charset="0"/>
              </a:rPr>
              <a:t>Wallbuilders</a:t>
            </a:r>
            <a:r>
              <a:rPr lang="en-US" sz="2000" dirty="0">
                <a:solidFill>
                  <a:schemeClr val="bg1"/>
                </a:solidFill>
                <a:latin typeface="Times New Roman" panose="02020603050405020304" pitchFamily="18" charset="0"/>
                <a:cs typeface="Times New Roman" panose="02020603050405020304" pitchFamily="18" charset="0"/>
              </a:rPr>
              <a:t>?  Their information is actually cited. Look at your exhibits vs. </a:t>
            </a:r>
            <a:r>
              <a:rPr lang="en-US" sz="2000" u="sng" dirty="0">
                <a:solidFill>
                  <a:schemeClr val="bg1"/>
                </a:solidFill>
                <a:latin typeface="Times New Roman" panose="02020603050405020304" pitchFamily="18" charset="0"/>
                <a:cs typeface="Times New Roman" panose="02020603050405020304" pitchFamily="18" charset="0"/>
              </a:rPr>
              <a:t>The Godless Constitution.</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i="1" dirty="0">
                <a:solidFill>
                  <a:schemeClr val="bg1"/>
                </a:solidFill>
                <a:latin typeface="Times New Roman" panose="02020603050405020304" pitchFamily="18" charset="0"/>
                <a:cs typeface="Times New Roman" panose="02020603050405020304" pitchFamily="18" charset="0"/>
              </a:rPr>
              <a:t>Please see the handouts included in your packet called: “</a:t>
            </a:r>
            <a:r>
              <a:rPr lang="en-US" sz="2000" i="1" dirty="0" err="1">
                <a:solidFill>
                  <a:schemeClr val="bg1"/>
                </a:solidFill>
                <a:latin typeface="Times New Roman" panose="02020603050405020304" pitchFamily="18" charset="0"/>
                <a:cs typeface="Times New Roman" panose="02020603050405020304" pitchFamily="18" charset="0"/>
              </a:rPr>
              <a:t>Wallbuilders</a:t>
            </a:r>
            <a:r>
              <a:rPr lang="en-US" sz="2000" i="1" dirty="0">
                <a:solidFill>
                  <a:schemeClr val="bg1"/>
                </a:solidFill>
                <a:latin typeface="Times New Roman" panose="02020603050405020304" pitchFamily="18" charset="0"/>
                <a:cs typeface="Times New Roman" panose="02020603050405020304" pitchFamily="18" charset="0"/>
              </a:rPr>
              <a:t>”, “Patriot Academy” to see all the great activities that they are involved in! </a:t>
            </a:r>
            <a:endParaRPr lang="en-US" sz="2000" u="sng" dirty="0">
              <a:solidFill>
                <a:schemeClr val="bg1"/>
              </a:solidFill>
              <a:latin typeface="Times New Roman" panose="02020603050405020304" pitchFamily="18" charset="0"/>
              <a:cs typeface="Times New Roman" panose="02020603050405020304" pitchFamily="18" charset="0"/>
            </a:endParaRPr>
          </a:p>
          <a:p>
            <a:r>
              <a:rPr lang="en-US" sz="2000" u="sng" dirty="0">
                <a:solidFill>
                  <a:schemeClr val="bg1"/>
                </a:solidFill>
                <a:latin typeface="Times New Roman" panose="02020603050405020304" pitchFamily="18" charset="0"/>
                <a:cs typeface="Times New Roman" panose="02020603050405020304" pitchFamily="18" charset="0"/>
              </a:rPr>
              <a:t>Disclaimer:</a:t>
            </a:r>
            <a:r>
              <a:rPr lang="en-US" sz="2000" b="1"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I am not hired by </a:t>
            </a:r>
            <a:r>
              <a:rPr lang="en-US" sz="2000" dirty="0" err="1">
                <a:solidFill>
                  <a:schemeClr val="bg1"/>
                </a:solidFill>
                <a:latin typeface="Times New Roman" panose="02020603050405020304" pitchFamily="18" charset="0"/>
                <a:cs typeface="Times New Roman" panose="02020603050405020304" pitchFamily="18" charset="0"/>
              </a:rPr>
              <a:t>Wallbuilders</a:t>
            </a:r>
            <a:r>
              <a:rPr lang="en-US" sz="2000" dirty="0">
                <a:solidFill>
                  <a:schemeClr val="bg1"/>
                </a:solidFill>
                <a:latin typeface="Times New Roman" panose="02020603050405020304" pitchFamily="18" charset="0"/>
                <a:cs typeface="Times New Roman" panose="02020603050405020304" pitchFamily="18" charset="0"/>
              </a:rPr>
              <a:t>.  I am simply a supporter of their organization.  I am using their information WITH THEIR PERMISSION!</a:t>
            </a:r>
          </a:p>
          <a:p>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5876" y="712033"/>
            <a:ext cx="3262859" cy="523906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4893" y="764500"/>
            <a:ext cx="3203042" cy="5186594"/>
          </a:xfrm>
          <a:prstGeom prst="rect">
            <a:avLst/>
          </a:prstGeom>
        </p:spPr>
      </p:pic>
    </p:spTree>
    <p:extLst>
      <p:ext uri="{BB962C8B-B14F-4D97-AF65-F5344CB8AC3E}">
        <p14:creationId xmlns:p14="http://schemas.microsoft.com/office/powerpoint/2010/main" val="1661113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Mistral" panose="03090702030407020403" pitchFamily="66" charset="0"/>
              </a:rPr>
              <a:t>The Bible and Slavery and America’s Founding Fathers</a:t>
            </a:r>
            <a:br>
              <a:rPr lang="en-US" dirty="0">
                <a:solidFill>
                  <a:schemeClr val="bg1"/>
                </a:solidFill>
                <a:latin typeface="Mistral" panose="03090702030407020403" pitchFamily="66" charset="0"/>
              </a:rPr>
            </a:br>
            <a:r>
              <a:rPr lang="en-US" dirty="0">
                <a:solidFill>
                  <a:srgbClr val="FFFF00"/>
                </a:solidFill>
                <a:latin typeface="Mistral" panose="03090702030407020403" pitchFamily="66" charset="0"/>
              </a:rPr>
              <a:t>Other Information and Facts</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latin typeface="Times New Roman" panose="02020603050405020304" pitchFamily="18" charset="0"/>
                <a:cs typeface="Times New Roman" panose="02020603050405020304" pitchFamily="18" charset="0"/>
              </a:rPr>
              <a:t>Eventually, Christianity would overthrow slavery, not so much by denouncing it, but by promoting the equality of man under God, and teaching the principles of liberty and the brotherhood of mankind under Christ. It would be the responsibility of Christians, especially those who found themselves in a place of owning slaves (for example, many Christian Americans in the past inherited slaves) to teach such ideas, and then act accordingly. </a:t>
            </a:r>
          </a:p>
          <a:p>
            <a:r>
              <a:rPr lang="en-US" dirty="0">
                <a:solidFill>
                  <a:schemeClr val="bg1"/>
                </a:solidFill>
                <a:latin typeface="Times New Roman" panose="02020603050405020304" pitchFamily="18" charset="0"/>
                <a:cs typeface="Times New Roman" panose="02020603050405020304" pitchFamily="18" charset="0"/>
              </a:rPr>
              <a:t>Many Christians in early America did just this. Phyllis Wheatley was introduced to Christianity by her masters, educated, and given her freedom. Many American Christians, in both North and South, at the time of the Civil War did much to educate slaves Biblically. Stonewall Jackson, who never owned slaves himself and was against slavery, conducted many classes in his church to educate slaves.</a:t>
            </a:r>
          </a:p>
          <a:p>
            <a:r>
              <a:rPr lang="en-US" dirty="0">
                <a:solidFill>
                  <a:srgbClr val="FFFF00"/>
                </a:solidFill>
                <a:latin typeface="Times New Roman" panose="02020603050405020304" pitchFamily="18" charset="0"/>
                <a:cs typeface="Times New Roman" panose="02020603050405020304" pitchFamily="18" charset="0"/>
              </a:rPr>
              <a:t>Would slavery ended if these seeds were not planted?</a:t>
            </a:r>
          </a:p>
        </p:txBody>
      </p:sp>
    </p:spTree>
    <p:extLst>
      <p:ext uri="{BB962C8B-B14F-4D97-AF65-F5344CB8AC3E}">
        <p14:creationId xmlns:p14="http://schemas.microsoft.com/office/powerpoint/2010/main" val="4082908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Understanding World Slavery</a:t>
            </a:r>
          </a:p>
        </p:txBody>
      </p:sp>
      <p:sp>
        <p:nvSpPr>
          <p:cNvPr id="3" name="Content Placeholder 2"/>
          <p:cNvSpPr>
            <a:spLocks noGrp="1"/>
          </p:cNvSpPr>
          <p:nvPr>
            <p:ph idx="1"/>
          </p:nvPr>
        </p:nvSpPr>
        <p:spPr>
          <a:xfrm>
            <a:off x="179882" y="1573967"/>
            <a:ext cx="8212370" cy="5081666"/>
          </a:xfrm>
          <a:solidFill>
            <a:schemeClr val="bg1"/>
          </a:solidFill>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Sinful man will always live in some form of bondage and slavery, as a slave to the state, to a lord or noble, or to other men. </a:t>
            </a:r>
          </a:p>
          <a:p>
            <a:r>
              <a:rPr lang="en-US" dirty="0">
                <a:latin typeface="Times New Roman" panose="02020603050405020304" pitchFamily="18" charset="0"/>
                <a:cs typeface="Times New Roman" panose="02020603050405020304" pitchFamily="18" charset="0"/>
              </a:rPr>
              <a:t>As a step in man’s freedom, God’s laws of slavery provided the best situation for those who find themselves in bondage. God’s ultimate desire is that all walk in the liberty of the gospel both internally and externally.</a:t>
            </a:r>
          </a:p>
          <a:p>
            <a:r>
              <a:rPr lang="en-US" dirty="0">
                <a:latin typeface="Times New Roman" panose="02020603050405020304" pitchFamily="18" charset="0"/>
                <a:cs typeface="Times New Roman" panose="02020603050405020304" pitchFamily="18" charset="0"/>
              </a:rPr>
              <a:t>As the gospel principles of liberty have spread throughout history in all the nations, man has put aside the institution of overt slavery. However, since sinful man tends to live in bondage, different forms of slavery have replaced the more obvious system of past centuries. The state has assumed the role of master for many, providing aid and assistance, and with it more and more control, to those unable to provide for themselves. The only solution to slavery is the liberty of the gospel.</a:t>
            </a:r>
          </a:p>
          <a:p>
            <a:r>
              <a:rPr lang="en-US" dirty="0">
                <a:latin typeface="Times New Roman" panose="02020603050405020304" pitchFamily="18" charset="0"/>
                <a:cs typeface="Times New Roman" panose="02020603050405020304" pitchFamily="18" charset="0"/>
              </a:rPr>
              <a:t>Slavery has existed throughout the world since after the fall of man. Egypt and other ancient empires enslaved multitudes. Greece and Rome had many slaves, taken from nations they conquered. Slavery was a part of almost every culture. </a:t>
            </a:r>
          </a:p>
          <a:p>
            <a:r>
              <a:rPr lang="en-US" dirty="0">
                <a:latin typeface="Times New Roman" panose="02020603050405020304" pitchFamily="18" charset="0"/>
                <a:cs typeface="Times New Roman" panose="02020603050405020304" pitchFamily="18" charset="0"/>
              </a:rPr>
              <a:t>While some Christian nations had taken steps to end slavery, it was still an established part of most of the world when America began to be settled.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2252" y="2008681"/>
            <a:ext cx="2853088" cy="3125449"/>
          </a:xfrm>
          <a:prstGeom prst="rect">
            <a:avLst/>
          </a:prstGeom>
        </p:spPr>
      </p:pic>
    </p:spTree>
    <p:extLst>
      <p:ext uri="{BB962C8B-B14F-4D97-AF65-F5344CB8AC3E}">
        <p14:creationId xmlns:p14="http://schemas.microsoft.com/office/powerpoint/2010/main" val="4015767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American Slavery - overview</a:t>
            </a:r>
          </a:p>
        </p:txBody>
      </p:sp>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Was part of the American landscape for 240 years.  Officially ended in 1865.</a:t>
            </a:r>
          </a:p>
          <a:p>
            <a:r>
              <a:rPr lang="en-US" dirty="0">
                <a:latin typeface="Times New Roman" panose="02020603050405020304" pitchFamily="18" charset="0"/>
                <a:cs typeface="Times New Roman" panose="02020603050405020304" pitchFamily="18" charset="0"/>
              </a:rPr>
              <a:t>Just because slavery ended, slavery manifested itself by lynching, discrimination.</a:t>
            </a:r>
          </a:p>
          <a:p>
            <a:r>
              <a:rPr lang="en-US" dirty="0">
                <a:latin typeface="Times New Roman" panose="02020603050405020304" pitchFamily="18" charset="0"/>
                <a:cs typeface="Times New Roman" panose="02020603050405020304" pitchFamily="18" charset="0"/>
              </a:rPr>
              <a:t>Thomas Jefferson’s first draft of the Declaration of Independence included anti-slavery language.</a:t>
            </a:r>
          </a:p>
          <a:p>
            <a:r>
              <a:rPr lang="en-US" dirty="0">
                <a:latin typeface="Times New Roman" panose="02020603050405020304" pitchFamily="18" charset="0"/>
                <a:cs typeface="Times New Roman" panose="02020603050405020304" pitchFamily="18" charset="0"/>
              </a:rPr>
              <a:t>How come when America signed The Articles of Confederation, The Constitution, The Declaration of Independence or the Bill of Rights, why wasn’t slavery done away with at the time? </a:t>
            </a:r>
          </a:p>
          <a:p>
            <a:pPr lvl="1"/>
            <a:r>
              <a:rPr lang="en-US" dirty="0">
                <a:latin typeface="Times New Roman" panose="02020603050405020304" pitchFamily="18" charset="0"/>
                <a:cs typeface="Times New Roman" panose="02020603050405020304" pitchFamily="18" charset="0"/>
              </a:rPr>
              <a:t>What about women’s rights at the time?</a:t>
            </a:r>
          </a:p>
          <a:p>
            <a:pPr lvl="1"/>
            <a:r>
              <a:rPr lang="en-US" dirty="0">
                <a:latin typeface="Times New Roman" panose="02020603050405020304" pitchFamily="18" charset="0"/>
                <a:cs typeface="Times New Roman" panose="02020603050405020304" pitchFamily="18" charset="0"/>
              </a:rPr>
              <a:t>We were becoming a more perfect union.</a:t>
            </a:r>
          </a:p>
        </p:txBody>
      </p:sp>
    </p:spTree>
    <p:extLst>
      <p:ext uri="{BB962C8B-B14F-4D97-AF65-F5344CB8AC3E}">
        <p14:creationId xmlns:p14="http://schemas.microsoft.com/office/powerpoint/2010/main" val="3137079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Why the 3/5 Clause in the Constitution?</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What is the 3/5 Clause?</a:t>
            </a:r>
          </a:p>
          <a:p>
            <a:pPr lvl="1"/>
            <a:r>
              <a:rPr lang="en-US" dirty="0">
                <a:latin typeface="Times New Roman" panose="02020603050405020304" pitchFamily="18" charset="0"/>
                <a:cs typeface="Times New Roman" panose="02020603050405020304" pitchFamily="18" charset="0"/>
              </a:rPr>
              <a:t>Part of Article 1, Section 2 of the US Constitution says: “Representatives and direct Taxes shall be apportioned among the several States which may be included within this Union, according to their respective Numbers, which shall be determined by adding to the whole Number of free Persons, including those bound to Service for a Term of Years, and excluding Indians not taxed, three fifths of all other Persons.”</a:t>
            </a:r>
          </a:p>
          <a:p>
            <a:pPr lvl="1"/>
            <a:r>
              <a:rPr lang="en-US" dirty="0">
                <a:latin typeface="Times New Roman" panose="02020603050405020304" pitchFamily="18" charset="0"/>
                <a:cs typeface="Times New Roman" panose="02020603050405020304" pitchFamily="18" charset="0"/>
              </a:rPr>
              <a:t>Some say our Founding Fathers were saying that black people were 3/5 of a person.  In truth, the 3/5 clause was anti-slavery language to limit the political power of slavery’s proponents.  By having this clause, Southern States were denied more pro-slavery representation in Congress.</a:t>
            </a:r>
          </a:p>
          <a:p>
            <a:pPr lvl="1"/>
            <a:r>
              <a:rPr lang="en-US" i="1" dirty="0">
                <a:solidFill>
                  <a:schemeClr val="accent6"/>
                </a:solidFill>
                <a:latin typeface="Times New Roman" panose="02020603050405020304" pitchFamily="18" charset="0"/>
                <a:cs typeface="Times New Roman" panose="02020603050405020304" pitchFamily="18" charset="0"/>
              </a:rPr>
              <a:t>See Exhibit D: The Founding Fathers and Slavery</a:t>
            </a:r>
          </a:p>
        </p:txBody>
      </p:sp>
    </p:spTree>
    <p:extLst>
      <p:ext uri="{BB962C8B-B14F-4D97-AF65-F5344CB8AC3E}">
        <p14:creationId xmlns:p14="http://schemas.microsoft.com/office/powerpoint/2010/main" val="947504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America’s Founding</a:t>
            </a:r>
          </a:p>
        </p:txBody>
      </p:sp>
      <p:sp>
        <p:nvSpPr>
          <p:cNvPr id="3" name="Content Placeholder 2"/>
          <p:cNvSpPr>
            <a:spLocks noGrp="1"/>
          </p:cNvSpPr>
          <p:nvPr>
            <p:ph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In early American founding, state constitutions protected blacks’ right to vote which included: Delaware, Maryland, New Hampshire, New York.</a:t>
            </a:r>
          </a:p>
          <a:p>
            <a:r>
              <a:rPr lang="en-US" dirty="0">
                <a:latin typeface="Times New Roman" panose="02020603050405020304" pitchFamily="18" charset="0"/>
                <a:cs typeface="Times New Roman" panose="02020603050405020304" pitchFamily="18" charset="0"/>
              </a:rPr>
              <a:t>Even Constitution signer Rufus King declared that in New York “a citizen of color was entitled to all the privileges of a citizen . . . [and] entitled to vote.”</a:t>
            </a:r>
          </a:p>
          <a:p>
            <a:r>
              <a:rPr lang="en-US" dirty="0">
                <a:latin typeface="Times New Roman" panose="02020603050405020304" pitchFamily="18" charset="0"/>
                <a:cs typeface="Times New Roman" panose="02020603050405020304" pitchFamily="18" charset="0"/>
              </a:rPr>
              <a:t>In early America, Baltimore had more blacks than whites voting in elections.  The US Constitution was ratified by both blacks and whites in a number of states.</a:t>
            </a:r>
          </a:p>
          <a:p>
            <a:r>
              <a:rPr lang="en-US" dirty="0">
                <a:latin typeface="Times New Roman" panose="02020603050405020304" pitchFamily="18" charset="0"/>
                <a:cs typeface="Times New Roman" panose="02020603050405020304" pitchFamily="18" charset="0"/>
              </a:rPr>
              <a:t>Many of our founding fathers started antislavery societies.</a:t>
            </a:r>
          </a:p>
          <a:p>
            <a:r>
              <a:rPr lang="en-US" dirty="0">
                <a:latin typeface="Times New Roman" panose="02020603050405020304" pitchFamily="18" charset="0"/>
                <a:cs typeface="Times New Roman" panose="02020603050405020304" pitchFamily="18" charset="0"/>
              </a:rPr>
              <a:t>Not in all states were blacks permitted the right to vote.</a:t>
            </a:r>
          </a:p>
          <a:p>
            <a:r>
              <a:rPr lang="en-US" dirty="0">
                <a:latin typeface="Times New Roman" panose="02020603050405020304" pitchFamily="18" charset="0"/>
                <a:cs typeface="Times New Roman" panose="02020603050405020304" pitchFamily="18" charset="0"/>
              </a:rPr>
              <a:t>Great Britain prohibited the abolition of slavery.  America tried drafting, enforcing and moving forward with many anti-slavery documents.</a:t>
            </a:r>
          </a:p>
          <a:p>
            <a:r>
              <a:rPr lang="en-US" dirty="0">
                <a:latin typeface="Times New Roman" panose="02020603050405020304" pitchFamily="18" charset="0"/>
                <a:cs typeface="Times New Roman" panose="02020603050405020304" pitchFamily="18" charset="0"/>
              </a:rPr>
              <a:t>Some states actually ended slavery like: Pennsylvania, Massachusetts, Connecticut, Rhode Island, Vermont, New Hampshire, and New York.  In some of these states, blacks not only votes, but held office!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297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America’s Timeline</a:t>
            </a:r>
          </a:p>
        </p:txBody>
      </p:sp>
      <p:sp>
        <p:nvSpPr>
          <p:cNvPr id="3" name="Content Placeholder 2"/>
          <p:cNvSpPr>
            <a:spLocks noGrp="1"/>
          </p:cNvSpPr>
          <p:nvPr>
            <p:ph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1787: Northwest Ordinance was passed which prohibited slavery, but there was a fugitive clause.</a:t>
            </a:r>
          </a:p>
          <a:p>
            <a:r>
              <a:rPr lang="en-US" dirty="0">
                <a:latin typeface="Times New Roman" panose="02020603050405020304" pitchFamily="18" charset="0"/>
                <a:cs typeface="Times New Roman" panose="02020603050405020304" pitchFamily="18" charset="0"/>
              </a:rPr>
              <a:t>1789: Congress banned slavery in any federal territory.</a:t>
            </a:r>
          </a:p>
          <a:p>
            <a:r>
              <a:rPr lang="en-US" dirty="0">
                <a:latin typeface="Times New Roman" panose="02020603050405020304" pitchFamily="18" charset="0"/>
                <a:cs typeface="Times New Roman" panose="02020603050405020304" pitchFamily="18" charset="0"/>
              </a:rPr>
              <a:t>1794: exportation of slaves from any State was banned.</a:t>
            </a:r>
          </a:p>
          <a:p>
            <a:r>
              <a:rPr lang="en-US" dirty="0">
                <a:latin typeface="Times New Roman" panose="02020603050405020304" pitchFamily="18" charset="0"/>
                <a:cs typeface="Times New Roman" panose="02020603050405020304" pitchFamily="18" charset="0"/>
              </a:rPr>
              <a:t>1808: importation of slaves into any State was banned.</a:t>
            </a:r>
          </a:p>
          <a:p>
            <a:r>
              <a:rPr lang="en-US" dirty="0">
                <a:solidFill>
                  <a:srgbClr val="C00000"/>
                </a:solidFill>
                <a:latin typeface="Times New Roman" panose="02020603050405020304" pitchFamily="18" charset="0"/>
                <a:cs typeface="Times New Roman" panose="02020603050405020304" pitchFamily="18" charset="0"/>
              </a:rPr>
              <a:t>1820: by this time many of the original Founding Fathers were dead. New generation of people took over.  Which led to the Missouri River Compromise, which allowed the admission of new slave holding states.  This is key to understand this!</a:t>
            </a:r>
          </a:p>
          <a:p>
            <a:r>
              <a:rPr lang="en-US" dirty="0">
                <a:solidFill>
                  <a:srgbClr val="C00000"/>
                </a:solidFill>
                <a:latin typeface="Times New Roman" panose="02020603050405020304" pitchFamily="18" charset="0"/>
                <a:cs typeface="Times New Roman" panose="02020603050405020304" pitchFamily="18" charset="0"/>
              </a:rPr>
              <a:t>1820: the Democrat Party became the dominating party.</a:t>
            </a:r>
          </a:p>
          <a:p>
            <a:r>
              <a:rPr lang="en-US" dirty="0">
                <a:solidFill>
                  <a:srgbClr val="C00000"/>
                </a:solidFill>
                <a:latin typeface="Times New Roman" panose="02020603050405020304" pitchFamily="18" charset="0"/>
                <a:cs typeface="Times New Roman" panose="02020603050405020304" pitchFamily="18" charset="0"/>
              </a:rPr>
              <a:t>When the Missouri Compromise occurred, only a few Founding Fathers were alive like Elias </a:t>
            </a:r>
            <a:r>
              <a:rPr lang="en-US" dirty="0" err="1">
                <a:solidFill>
                  <a:srgbClr val="C00000"/>
                </a:solidFill>
                <a:latin typeface="Times New Roman" panose="02020603050405020304" pitchFamily="18" charset="0"/>
                <a:cs typeface="Times New Roman" panose="02020603050405020304" pitchFamily="18" charset="0"/>
              </a:rPr>
              <a:t>Boudinot</a:t>
            </a:r>
            <a:r>
              <a:rPr lang="en-US" dirty="0">
                <a:solidFill>
                  <a:srgbClr val="C00000"/>
                </a:solidFill>
                <a:latin typeface="Times New Roman" panose="02020603050405020304" pitchFamily="18" charset="0"/>
                <a:cs typeface="Times New Roman" panose="02020603050405020304" pitchFamily="18" charset="0"/>
              </a:rPr>
              <a:t>, President of Congress during the American Revolution declared this new direction would be: “an end of happiness of the United States.”</a:t>
            </a:r>
          </a:p>
          <a:p>
            <a:endParaRPr lang="en-US" dirty="0">
              <a:solidFill>
                <a:srgbClr val="0070C0"/>
              </a:solidFill>
              <a:latin typeface="Times New Roman" panose="02020603050405020304" pitchFamily="18" charset="0"/>
              <a:cs typeface="Times New Roman" panose="02020603050405020304" pitchFamily="18" charset="0"/>
            </a:endParaRPr>
          </a:p>
          <a:p>
            <a:endParaRPr lang="en-US" dirty="0">
              <a:solidFill>
                <a:srgbClr val="0070C0"/>
              </a:solidFill>
              <a:latin typeface="Times New Roman" panose="02020603050405020304" pitchFamily="18" charset="0"/>
              <a:cs typeface="Times New Roman" panose="02020603050405020304" pitchFamily="18" charset="0"/>
            </a:endParaRPr>
          </a:p>
          <a:p>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539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America’s Timeline</a:t>
            </a:r>
          </a:p>
        </p:txBody>
      </p:sp>
      <p:sp>
        <p:nvSpPr>
          <p:cNvPr id="3" name="Content Placeholder 2"/>
          <p:cNvSpPr>
            <a:spLocks noGrp="1"/>
          </p:cNvSpPr>
          <p:nvPr>
            <p:ph idx="1"/>
          </p:nvPr>
        </p:nvSpPr>
        <p:spPr>
          <a:xfrm>
            <a:off x="838200" y="1405890"/>
            <a:ext cx="10515600" cy="5212080"/>
          </a:xfrm>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Fugitive laws were beginning to be enacted enforced which allowed southern people to go to the north and steal black people claiming that the black people were runaway slaves.</a:t>
            </a:r>
          </a:p>
          <a:p>
            <a:r>
              <a:rPr lang="en-US" dirty="0">
                <a:latin typeface="Times New Roman" panose="02020603050405020304" pitchFamily="18" charset="0"/>
                <a:cs typeface="Times New Roman" panose="02020603050405020304" pitchFamily="18" charset="0"/>
              </a:rPr>
              <a:t>Eventually the Kansas-Nebraska Act was passed allowing slavery into Colorado, Wyoming, Montana, Idaho, North Dakota, South Dakota, Kansas, and Nebraska.</a:t>
            </a:r>
          </a:p>
          <a:p>
            <a:r>
              <a:rPr lang="en-US" dirty="0">
                <a:latin typeface="Times New Roman" panose="02020603050405020304" pitchFamily="18" charset="0"/>
                <a:cs typeface="Times New Roman" panose="02020603050405020304" pitchFamily="18" charset="0"/>
              </a:rPr>
              <a:t>1835: North Carolina permit voting only to whites – reversing its polices from before.</a:t>
            </a:r>
          </a:p>
          <a:p>
            <a:r>
              <a:rPr lang="en-US" dirty="0">
                <a:latin typeface="Times New Roman" panose="02020603050405020304" pitchFamily="18" charset="0"/>
                <a:cs typeface="Times New Roman" panose="02020603050405020304" pitchFamily="18" charset="0"/>
              </a:rPr>
              <a:t>1850’s: the nation is divided/polarized: both anti-slavery and pro-slavery folks.</a:t>
            </a:r>
          </a:p>
          <a:p>
            <a:r>
              <a:rPr lang="en-US" dirty="0">
                <a:latin typeface="Times New Roman" panose="02020603050405020304" pitchFamily="18" charset="0"/>
                <a:cs typeface="Times New Roman" panose="02020603050405020304" pitchFamily="18" charset="0"/>
              </a:rPr>
              <a:t>1854: an anti-slavery party was formed – the Republican Party. </a:t>
            </a:r>
          </a:p>
          <a:p>
            <a:r>
              <a:rPr lang="en-US" dirty="0">
                <a:latin typeface="Times New Roman" panose="02020603050405020304" pitchFamily="18" charset="0"/>
                <a:cs typeface="Times New Roman" panose="02020603050405020304" pitchFamily="18" charset="0"/>
              </a:rPr>
              <a:t>1857: Dred Scott decision occurred (March 6</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1857):</a:t>
            </a:r>
          </a:p>
          <a:p>
            <a:pPr lvl="1"/>
            <a:r>
              <a:rPr lang="en-US" dirty="0">
                <a:latin typeface="Times New Roman" panose="02020603050405020304" pitchFamily="18" charset="0"/>
                <a:cs typeface="Times New Roman" panose="02020603050405020304" pitchFamily="18" charset="0"/>
              </a:rPr>
              <a:t>They [black Americans] had . . .  Been regarded as beings of an inferior order and altogether unfit to associate with the white race, either in social or political relations; and so far inferior that they had no rights which the white man was bound to respect; and that the negro might justify and lawfully be reduced to slavery for his benefit.</a:t>
            </a:r>
          </a:p>
          <a:p>
            <a:pPr lvl="1"/>
            <a:r>
              <a:rPr lang="en-US" dirty="0">
                <a:latin typeface="Times New Roman" panose="02020603050405020304" pitchFamily="18" charset="0"/>
                <a:cs typeface="Times New Roman" panose="02020603050405020304" pitchFamily="18" charset="0"/>
              </a:rPr>
              <a:t>This decision undermined the Republican platform.</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439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What was the Dred Scott decision of 1857?</a:t>
            </a:r>
          </a:p>
        </p:txBody>
      </p:sp>
      <p:sp>
        <p:nvSpPr>
          <p:cNvPr id="3" name="Content Placeholder 2"/>
          <p:cNvSpPr>
            <a:spLocks noGrp="1"/>
          </p:cNvSpPr>
          <p:nvPr>
            <p:ph idx="1"/>
          </p:nvPr>
        </p:nvSpPr>
        <p:spPr>
          <a:xfrm>
            <a:off x="838200" y="1825625"/>
            <a:ext cx="4528279" cy="4351338"/>
          </a:xfrm>
        </p:spPr>
        <p:txBody>
          <a:bodyPr/>
          <a:lstStyle/>
          <a:p>
            <a:r>
              <a:rPr lang="en-US" dirty="0">
                <a:latin typeface="Times New Roman" panose="02020603050405020304" pitchFamily="18" charset="0"/>
                <a:cs typeface="Times New Roman" panose="02020603050405020304" pitchFamily="18" charset="0"/>
              </a:rPr>
              <a:t>Dred Scott was still a slave, regardless of where his owner took him. SIGNIFICANCE: The Dred Scott decision effectively ended the Missouri Compromise, hardening the political rivalry between North and South and paving the way for the Civil War.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112" y="1825625"/>
            <a:ext cx="5586820" cy="4190115"/>
          </a:xfrm>
          <a:prstGeom prst="rect">
            <a:avLst/>
          </a:prstGeom>
        </p:spPr>
      </p:pic>
    </p:spTree>
    <p:extLst>
      <p:ext uri="{BB962C8B-B14F-4D97-AF65-F5344CB8AC3E}">
        <p14:creationId xmlns:p14="http://schemas.microsoft.com/office/powerpoint/2010/main" val="3782638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What was the Dred Scott decision of 1857?</a:t>
            </a:r>
            <a:br>
              <a:rPr lang="en-US" dirty="0">
                <a:latin typeface="Mistral" panose="03090702030407020403" pitchFamily="66" charset="0"/>
              </a:rPr>
            </a:br>
            <a:r>
              <a:rPr lang="en-US" dirty="0">
                <a:latin typeface="Mistral" panose="03090702030407020403" pitchFamily="66" charset="0"/>
              </a:rPr>
              <a:t>America’s Timeline</a:t>
            </a:r>
          </a:p>
        </p:txBody>
      </p:sp>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How did the Dred Scott decision occur?</a:t>
            </a:r>
          </a:p>
          <a:p>
            <a:pPr lvl="1"/>
            <a:r>
              <a:rPr lang="en-US" dirty="0">
                <a:latin typeface="Times New Roman" panose="02020603050405020304" pitchFamily="18" charset="0"/>
                <a:cs typeface="Times New Roman" panose="02020603050405020304" pitchFamily="18" charset="0"/>
              </a:rPr>
              <a:t>Was Democratic-controlled US Supreme Court observed that blacks “had no rights which a white man was bound to respect and that the Negro might justly and lawfully be reduced to slavery for his benefit.</a:t>
            </a:r>
          </a:p>
          <a:p>
            <a:pPr lvl="1"/>
            <a:r>
              <a:rPr lang="en-US" dirty="0">
                <a:latin typeface="Times New Roman" panose="02020603050405020304" pitchFamily="18" charset="0"/>
                <a:cs typeface="Times New Roman" panose="02020603050405020304" pitchFamily="18" charset="0"/>
              </a:rPr>
              <a:t>Non-Democrat Justice Benjamin R. Curtis, 1 of only 2 on the Court dissented this opinion, and provided historical information that blacks exercised the rights of citizens since the American Revolution had begun.</a:t>
            </a:r>
          </a:p>
          <a:p>
            <a:r>
              <a:rPr lang="en-US" dirty="0">
                <a:latin typeface="Times New Roman" panose="02020603050405020304" pitchFamily="18" charset="0"/>
                <a:cs typeface="Times New Roman" panose="02020603050405020304" pitchFamily="18" charset="0"/>
              </a:rPr>
              <a:t>1860: Democrat Platform defended slavery and endorsed The Fugitive Slave Law and Dred Scott Decision.</a:t>
            </a:r>
          </a:p>
          <a:p>
            <a:r>
              <a:rPr lang="en-US" dirty="0">
                <a:latin typeface="Times New Roman" panose="02020603050405020304" pitchFamily="18" charset="0"/>
                <a:cs typeface="Times New Roman" panose="02020603050405020304" pitchFamily="18" charset="0"/>
              </a:rPr>
              <a:t>Side Note: To this day, Republicans and Democrats to amend their platform.  It is important to pay attention.</a:t>
            </a:r>
          </a:p>
          <a:p>
            <a:pPr lvl="1"/>
            <a:r>
              <a:rPr lang="en-US" dirty="0">
                <a:latin typeface="Times New Roman" panose="02020603050405020304" pitchFamily="18" charset="0"/>
                <a:cs typeface="Times New Roman" panose="02020603050405020304" pitchFamily="18" charset="0"/>
              </a:rPr>
              <a:t>David Barton of </a:t>
            </a:r>
            <a:r>
              <a:rPr lang="en-US" dirty="0" err="1">
                <a:latin typeface="Times New Roman" panose="02020603050405020304" pitchFamily="18" charset="0"/>
                <a:cs typeface="Times New Roman" panose="02020603050405020304" pitchFamily="18" charset="0"/>
              </a:rPr>
              <a:t>Wallbuilders</a:t>
            </a:r>
            <a:r>
              <a:rPr lang="en-US" dirty="0">
                <a:latin typeface="Times New Roman" panose="02020603050405020304" pitchFamily="18" charset="0"/>
                <a:cs typeface="Times New Roman" panose="02020603050405020304" pitchFamily="18" charset="0"/>
              </a:rPr>
              <a:t> does assist in writing these platforms.</a:t>
            </a:r>
          </a:p>
          <a:p>
            <a:pPr lvl="1"/>
            <a:r>
              <a:rPr lang="en-US" dirty="0">
                <a:latin typeface="Times New Roman" panose="02020603050405020304" pitchFamily="18" charset="0"/>
                <a:cs typeface="Times New Roman" panose="02020603050405020304" pitchFamily="18" charset="0"/>
              </a:rPr>
              <a:t>Democrat Party has removed “God” from their platform in present time.</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06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Abraham Lincoln is elected to office</a:t>
            </a:r>
          </a:p>
        </p:txBody>
      </p:sp>
      <p:sp>
        <p:nvSpPr>
          <p:cNvPr id="3" name="Content Placeholder 2"/>
          <p:cNvSpPr>
            <a:spLocks noGrp="1"/>
          </p:cNvSpPr>
          <p:nvPr>
            <p:ph idx="1"/>
          </p:nvPr>
        </p:nvSpPr>
        <p:spPr>
          <a:xfrm>
            <a:off x="838200" y="1825625"/>
            <a:ext cx="4858062" cy="4351338"/>
          </a:xfrm>
        </p:spPr>
        <p:txBody>
          <a:bodyPr/>
          <a:lstStyle/>
          <a:p>
            <a:r>
              <a:rPr lang="en-US" dirty="0">
                <a:latin typeface="Times New Roman" panose="02020603050405020304" pitchFamily="18" charset="0"/>
                <a:cs typeface="Times New Roman" panose="02020603050405020304" pitchFamily="18" charset="0"/>
              </a:rPr>
              <a:t>1861: Abraham Lincoln is elected as first Republican President. </a:t>
            </a:r>
          </a:p>
          <a:p>
            <a:pPr lvl="1"/>
            <a:r>
              <a:rPr lang="en-US" dirty="0">
                <a:latin typeface="Times New Roman" panose="02020603050405020304" pitchFamily="18" charset="0"/>
                <a:cs typeface="Times New Roman" panose="02020603050405020304" pitchFamily="18" charset="0"/>
              </a:rPr>
              <a:t>Do you remember who influenced Abraham Lincoln?</a:t>
            </a:r>
          </a:p>
          <a:p>
            <a:pPr lvl="2"/>
            <a:r>
              <a:rPr lang="en-US" dirty="0">
                <a:latin typeface="Times New Roman" panose="02020603050405020304" pitchFamily="18" charset="0"/>
                <a:cs typeface="Times New Roman" panose="02020603050405020304" pitchFamily="18" charset="0"/>
              </a:rPr>
              <a:t>John Quincy Adams “Duty is ours, results are God’s.”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825625"/>
            <a:ext cx="4127214" cy="4512935"/>
          </a:xfrm>
          <a:prstGeom prst="rect">
            <a:avLst/>
          </a:prstGeom>
        </p:spPr>
      </p:pic>
    </p:spTree>
    <p:extLst>
      <p:ext uri="{BB962C8B-B14F-4D97-AF65-F5344CB8AC3E}">
        <p14:creationId xmlns:p14="http://schemas.microsoft.com/office/powerpoint/2010/main" val="281145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8212" y="365125"/>
            <a:ext cx="6605588" cy="1325563"/>
          </a:xfrm>
        </p:spPr>
        <p:txBody>
          <a:bodyPr/>
          <a:lstStyle/>
          <a:p>
            <a:pPr algn="ctr"/>
            <a:r>
              <a:rPr lang="en-US" dirty="0">
                <a:solidFill>
                  <a:schemeClr val="bg1"/>
                </a:solidFill>
                <a:latin typeface="Mistral" panose="03090702030407020403" pitchFamily="66" charset="0"/>
              </a:rPr>
              <a:t>More Resources for Historical Information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2465" y="3079629"/>
            <a:ext cx="6357079" cy="1558563"/>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573" y="1690688"/>
            <a:ext cx="7062865" cy="124785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3945" y="4884210"/>
            <a:ext cx="3969367" cy="1323122"/>
          </a:xfrm>
          <a:prstGeom prst="rect">
            <a:avLst/>
          </a:prstGeom>
        </p:spPr>
      </p:pic>
      <p:sp>
        <p:nvSpPr>
          <p:cNvPr id="8" name="TextBox 7"/>
          <p:cNvSpPr txBox="1"/>
          <p:nvPr/>
        </p:nvSpPr>
        <p:spPr>
          <a:xfrm>
            <a:off x="4519573" y="6475751"/>
            <a:ext cx="726269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See very last slide for websites to these organizations!</a:t>
            </a:r>
          </a:p>
        </p:txBody>
      </p:sp>
    </p:spTree>
    <p:extLst>
      <p:ext uri="{BB962C8B-B14F-4D97-AF65-F5344CB8AC3E}">
        <p14:creationId xmlns:p14="http://schemas.microsoft.com/office/powerpoint/2010/main" val="184942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America’s Timeline Continued</a:t>
            </a:r>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Once Lincoln is elected to office, pro-slavery Democrats left the Union and went South and formed The Confederation of the United States.</a:t>
            </a:r>
          </a:p>
          <a:p>
            <a:r>
              <a:rPr lang="en-US" dirty="0">
                <a:latin typeface="Times New Roman" panose="02020603050405020304" pitchFamily="18" charset="0"/>
                <a:cs typeface="Times New Roman" panose="02020603050405020304" pitchFamily="18" charset="0"/>
              </a:rPr>
              <a:t>1862: Lincoln abolished slavery in Washington, D.C.</a:t>
            </a:r>
          </a:p>
          <a:p>
            <a:r>
              <a:rPr lang="en-US" dirty="0">
                <a:latin typeface="Times New Roman" panose="02020603050405020304" pitchFamily="18" charset="0"/>
                <a:cs typeface="Times New Roman" panose="02020603050405020304" pitchFamily="18" charset="0"/>
              </a:rPr>
              <a:t>1863: Emancipation Proclamation was issued freeing slaves in the southern states that were not freed already.</a:t>
            </a:r>
          </a:p>
          <a:p>
            <a:r>
              <a:rPr lang="en-US" dirty="0">
                <a:latin typeface="Times New Roman" panose="02020603050405020304" pitchFamily="18" charset="0"/>
                <a:cs typeface="Times New Roman" panose="02020603050405020304" pitchFamily="18" charset="0"/>
              </a:rPr>
              <a:t>1864:  Lincoln continues to sign civil rights bills.</a:t>
            </a:r>
          </a:p>
          <a:p>
            <a:r>
              <a:rPr lang="en-US" dirty="0">
                <a:latin typeface="Times New Roman" panose="02020603050405020304" pitchFamily="18" charset="0"/>
                <a:cs typeface="Times New Roman" panose="02020603050405020304" pitchFamily="18" charset="0"/>
              </a:rPr>
              <a:t>1865: Civil War ended.  The Republican Congress passes the 13</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Amendment ending slavery and the 14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Amendment providing full civil rights for all blacks.</a:t>
            </a:r>
          </a:p>
        </p:txBody>
      </p:sp>
    </p:spTree>
    <p:extLst>
      <p:ext uri="{BB962C8B-B14F-4D97-AF65-F5344CB8AC3E}">
        <p14:creationId xmlns:p14="http://schemas.microsoft.com/office/powerpoint/2010/main" val="24087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6616" y="954623"/>
            <a:ext cx="6109771" cy="5030863"/>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6387" y="939428"/>
            <a:ext cx="5473214" cy="5061252"/>
          </a:xfrm>
          <a:prstGeom prst="rect">
            <a:avLst/>
          </a:prstGeom>
        </p:spPr>
      </p:pic>
    </p:spTree>
    <p:extLst>
      <p:ext uri="{BB962C8B-B14F-4D97-AF65-F5344CB8AC3E}">
        <p14:creationId xmlns:p14="http://schemas.microsoft.com/office/powerpoint/2010/main" val="199828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America’s Timeline Continued</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Southern states ignored these amendments.</a:t>
            </a:r>
          </a:p>
          <a:p>
            <a:r>
              <a:rPr lang="en-US" dirty="0">
                <a:latin typeface="Times New Roman" panose="02020603050405020304" pitchFamily="18" charset="0"/>
                <a:cs typeface="Times New Roman" panose="02020603050405020304" pitchFamily="18" charset="0"/>
              </a:rPr>
              <a:t>Those in the south, were deemed “rebels” by the Constitution under Article 1, Section 9, Clause 2.  Most of these rebels were Democrat and so the South gained much Republican ground which led up to many blacks getting elected to office.</a:t>
            </a:r>
          </a:p>
          <a:p>
            <a:r>
              <a:rPr lang="en-US" dirty="0">
                <a:latin typeface="Times New Roman" panose="02020603050405020304" pitchFamily="18" charset="0"/>
                <a:cs typeface="Times New Roman" panose="02020603050405020304" pitchFamily="18" charset="0"/>
              </a:rPr>
              <a:t>Since the rebels could not vote, they found other ways to intimidate blacks: The KKK was established by the Democrats in 1865-1866 to overthrow Republicans.</a:t>
            </a:r>
          </a:p>
          <a:p>
            <a:r>
              <a:rPr lang="en-US" dirty="0">
                <a:latin typeface="Times New Roman" panose="02020603050405020304" pitchFamily="18" charset="0"/>
                <a:cs typeface="Times New Roman" panose="02020603050405020304" pitchFamily="18" charset="0"/>
              </a:rPr>
              <a:t>1870: 15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Amendment Passed</a:t>
            </a:r>
          </a:p>
        </p:txBody>
      </p:sp>
    </p:spTree>
    <p:extLst>
      <p:ext uri="{BB962C8B-B14F-4D97-AF65-F5344CB8AC3E}">
        <p14:creationId xmlns:p14="http://schemas.microsoft.com/office/powerpoint/2010/main" val="3400074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3742" y="1825625"/>
            <a:ext cx="5284516" cy="4351338"/>
          </a:xfrm>
        </p:spPr>
      </p:pic>
    </p:spTree>
    <p:extLst>
      <p:ext uri="{BB962C8B-B14F-4D97-AF65-F5344CB8AC3E}">
        <p14:creationId xmlns:p14="http://schemas.microsoft.com/office/powerpoint/2010/main" val="1614945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America’s Timeline Continued</a:t>
            </a:r>
          </a:p>
        </p:txBody>
      </p:sp>
      <p:sp>
        <p:nvSpPr>
          <p:cNvPr id="3" name="Content Placeholder 2"/>
          <p:cNvSpPr>
            <a:spLocks noGrp="1"/>
          </p:cNvSpPr>
          <p:nvPr>
            <p:ph idx="1"/>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1865-1875: Republicans passed four federal civil rights bill to protect blacks.</a:t>
            </a:r>
          </a:p>
          <a:p>
            <a:r>
              <a:rPr lang="en-US" dirty="0">
                <a:latin typeface="Times New Roman" panose="02020603050405020304" pitchFamily="18" charset="0"/>
                <a:cs typeface="Times New Roman" panose="02020603050405020304" pitchFamily="18" charset="0"/>
              </a:rPr>
              <a:t>1876: Democrats gained control of the legislature in the southern states so repealing great bills for the black civil rights occurred.</a:t>
            </a:r>
          </a:p>
          <a:p>
            <a:r>
              <a:rPr lang="en-US" dirty="0">
                <a:latin typeface="Times New Roman" panose="02020603050405020304" pitchFamily="18" charset="0"/>
                <a:cs typeface="Times New Roman" panose="02020603050405020304" pitchFamily="18" charset="0"/>
              </a:rPr>
              <a:t>When trying to pass the 14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and 15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Amendments, these are the road blocks Democrats implemented to make it difficult for blacks to vote: poll taxes, literacy tests, gerrymandering, white-only primaries, etc.</a:t>
            </a:r>
          </a:p>
          <a:p>
            <a:r>
              <a:rPr lang="en-US" dirty="0">
                <a:latin typeface="Times New Roman" panose="02020603050405020304" pitchFamily="18" charset="0"/>
                <a:cs typeface="Times New Roman" panose="02020603050405020304" pitchFamily="18" charset="0"/>
              </a:rPr>
              <a:t>1900: Democrat US Sen. Tillman of SC declared, “We made up our minds that the 14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and 15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amendments are null and void; that oaths required by such laws are null and void.”</a:t>
            </a:r>
          </a:p>
          <a:p>
            <a:r>
              <a:rPr lang="en-US" dirty="0">
                <a:latin typeface="Times New Roman" panose="02020603050405020304" pitchFamily="18" charset="0"/>
                <a:cs typeface="Times New Roman" panose="02020603050405020304" pitchFamily="18" charset="0"/>
              </a:rPr>
              <a:t>1940’s: only 5% of blacks were registered to vote in the south.</a:t>
            </a:r>
          </a:p>
          <a:p>
            <a:r>
              <a:rPr lang="en-US" dirty="0">
                <a:latin typeface="Times New Roman" panose="02020603050405020304" pitchFamily="18" charset="0"/>
                <a:cs typeface="Times New Roman" panose="02020603050405020304" pitchFamily="18" charset="0"/>
              </a:rPr>
              <a:t>1940’s, 1950’s, 1960’s: Democrat leaders like POTUS Harry S. Truman opposed their parties’ viewpoints; however, the rank-and-file Democrats would surge.</a:t>
            </a:r>
          </a:p>
          <a:p>
            <a:pPr lvl="1"/>
            <a:r>
              <a:rPr lang="en-US" dirty="0">
                <a:latin typeface="Times New Roman" panose="02020603050405020304" pitchFamily="18" charset="0"/>
                <a:cs typeface="Times New Roman" panose="02020603050405020304" pitchFamily="18" charset="0"/>
              </a:rPr>
              <a:t>The rank-and-file Democrats were so bad that in 1924 when Texas Democrat Candidate for Governor, Ma Ferguson ran against Democrat KKK member, it cost her the support of the WHOLE Democrat Party in Texas.</a:t>
            </a: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585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America’s Timeline Continued</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1954: Brown v. Board of Education happened: ending segregation in public schools.</a:t>
            </a:r>
          </a:p>
          <a:p>
            <a:r>
              <a:rPr lang="en-US" dirty="0">
                <a:latin typeface="Times New Roman" panose="02020603050405020304" pitchFamily="18" charset="0"/>
                <a:cs typeface="Times New Roman" panose="02020603050405020304" pitchFamily="18" charset="0"/>
              </a:rPr>
              <a:t>1957:  Republican Eisenhower made bold civil rights attempts; congress was in the hands of Democrats so any attempts would fail.</a:t>
            </a:r>
          </a:p>
          <a:p>
            <a:r>
              <a:rPr lang="en-US" dirty="0">
                <a:latin typeface="Times New Roman" panose="02020603050405020304" pitchFamily="18" charset="0"/>
                <a:cs typeface="Times New Roman" panose="02020603050405020304" pitchFamily="18" charset="0"/>
              </a:rPr>
              <a:t>1963: Democrat JFK had a strong civil rights bill following the Birmingham riots.  This bill would take language from Republican Eisenhower.</a:t>
            </a:r>
          </a:p>
          <a:p>
            <a:r>
              <a:rPr lang="en-US" dirty="0">
                <a:latin typeface="Times New Roman" panose="02020603050405020304" pitchFamily="18" charset="0"/>
                <a:cs typeface="Times New Roman" panose="02020603050405020304" pitchFamily="18" charset="0"/>
              </a:rPr>
              <a:t>1964: 24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Amendment passed: abolishing the poll tax.  This is why most black people today vote Democrat.</a:t>
            </a:r>
          </a:p>
        </p:txBody>
      </p:sp>
    </p:spTree>
    <p:extLst>
      <p:ext uri="{BB962C8B-B14F-4D97-AF65-F5344CB8AC3E}">
        <p14:creationId xmlns:p14="http://schemas.microsoft.com/office/powerpoint/2010/main" val="3302553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14930" y="1375920"/>
            <a:ext cx="6962140" cy="4351338"/>
          </a:xfrm>
        </p:spPr>
      </p:pic>
    </p:spTree>
    <p:extLst>
      <p:ext uri="{BB962C8B-B14F-4D97-AF65-F5344CB8AC3E}">
        <p14:creationId xmlns:p14="http://schemas.microsoft.com/office/powerpoint/2010/main" val="2631753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Truth!</a:t>
            </a:r>
          </a:p>
        </p:txBody>
      </p:sp>
      <p:sp>
        <p:nvSpPr>
          <p:cNvPr id="3" name="Content Placeholder 2"/>
          <p:cNvSpPr>
            <a:spLocks noGrp="1"/>
          </p:cNvSpPr>
          <p:nvPr>
            <p:ph idx="1"/>
          </p:nvPr>
        </p:nvSpPr>
        <p:spPr/>
        <p:txBody>
          <a:bodyPr>
            <a:normAutofit lnSpcReduction="10000"/>
          </a:bodyPr>
          <a:lstStyle/>
          <a:p>
            <a:r>
              <a:rPr lang="en-US" dirty="0">
                <a:solidFill>
                  <a:schemeClr val="bg1"/>
                </a:solidFill>
                <a:latin typeface="Times New Roman" panose="02020603050405020304" pitchFamily="18" charset="0"/>
                <a:cs typeface="Times New Roman" panose="02020603050405020304" pitchFamily="18" charset="0"/>
              </a:rPr>
              <a:t>I have said much about the Democrat Party.</a:t>
            </a:r>
          </a:p>
          <a:p>
            <a:r>
              <a:rPr lang="en-US" dirty="0">
                <a:solidFill>
                  <a:schemeClr val="bg1"/>
                </a:solidFill>
                <a:latin typeface="Times New Roman" panose="02020603050405020304" pitchFamily="18" charset="0"/>
                <a:cs typeface="Times New Roman" panose="02020603050405020304" pitchFamily="18" charset="0"/>
              </a:rPr>
              <a:t>Republicans play their part in evil too.  Bush # 1 got us in to the New World Order.  Local Republicans have passed Medicaid Expansion which pays for abortions and transgender reassignment in MT.</a:t>
            </a:r>
          </a:p>
          <a:p>
            <a:r>
              <a:rPr lang="en-US" dirty="0">
                <a:solidFill>
                  <a:schemeClr val="bg1"/>
                </a:solidFill>
                <a:latin typeface="Times New Roman" panose="02020603050405020304" pitchFamily="18" charset="0"/>
                <a:cs typeface="Times New Roman" panose="02020603050405020304" pitchFamily="18" charset="0"/>
              </a:rPr>
              <a:t>We must remember the heart of man is evil.</a:t>
            </a:r>
          </a:p>
          <a:p>
            <a:r>
              <a:rPr lang="en-US" dirty="0">
                <a:solidFill>
                  <a:schemeClr val="bg1"/>
                </a:solidFill>
                <a:latin typeface="Times New Roman" panose="02020603050405020304" pitchFamily="18" charset="0"/>
                <a:cs typeface="Times New Roman" panose="02020603050405020304" pitchFamily="18" charset="0"/>
              </a:rPr>
              <a:t>We must remember America’s was founded on the following: Isaiah 33:22 (three branches of government); Jeremiah 17:9 (to not follow the heart); Exodus 18:21.</a:t>
            </a:r>
          </a:p>
          <a:p>
            <a:r>
              <a:rPr lang="en-US" dirty="0">
                <a:solidFill>
                  <a:schemeClr val="bg1"/>
                </a:solidFill>
                <a:latin typeface="Times New Roman" panose="02020603050405020304" pitchFamily="18" charset="0"/>
                <a:cs typeface="Times New Roman" panose="02020603050405020304" pitchFamily="18" charset="0"/>
              </a:rPr>
              <a:t>All representatives should be held to these standards.</a:t>
            </a:r>
          </a:p>
          <a:p>
            <a:r>
              <a:rPr lang="en-US" i="1" dirty="0">
                <a:solidFill>
                  <a:schemeClr val="accent6"/>
                </a:solidFill>
                <a:latin typeface="Times New Roman" panose="02020603050405020304" pitchFamily="18" charset="0"/>
                <a:cs typeface="Times New Roman" panose="02020603050405020304" pitchFamily="18" charset="0"/>
              </a:rPr>
              <a:t>See Exhibit A: Black History Issue 2003.</a:t>
            </a:r>
          </a:p>
        </p:txBody>
      </p:sp>
    </p:spTree>
    <p:extLst>
      <p:ext uri="{BB962C8B-B14F-4D97-AF65-F5344CB8AC3E}">
        <p14:creationId xmlns:p14="http://schemas.microsoft.com/office/powerpoint/2010/main" val="41606259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000" y="1333500"/>
            <a:ext cx="6350000" cy="4191000"/>
          </a:xfrm>
          <a:prstGeom prst="rect">
            <a:avLst/>
          </a:prstGeom>
        </p:spPr>
      </p:pic>
    </p:spTree>
    <p:extLst>
      <p:ext uri="{BB962C8B-B14F-4D97-AF65-F5344CB8AC3E}">
        <p14:creationId xmlns:p14="http://schemas.microsoft.com/office/powerpoint/2010/main" val="252569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449" y="1285717"/>
            <a:ext cx="4366823" cy="436682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928" y="1685299"/>
            <a:ext cx="5436432" cy="3057993"/>
          </a:xfrm>
          <a:prstGeom prst="rect">
            <a:avLst/>
          </a:prstGeom>
        </p:spPr>
      </p:pic>
    </p:spTree>
    <p:extLst>
      <p:ext uri="{BB962C8B-B14F-4D97-AF65-F5344CB8AC3E}">
        <p14:creationId xmlns:p14="http://schemas.microsoft.com/office/powerpoint/2010/main" val="372934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What to expect during this lecture series?</a:t>
            </a:r>
          </a:p>
        </p:txBody>
      </p:sp>
      <p:sp>
        <p:nvSpPr>
          <p:cNvPr id="3" name="Content Placeholder 2"/>
          <p:cNvSpPr>
            <a:spLocks noGrp="1"/>
          </p:cNvSpPr>
          <p:nvPr>
            <p:ph idx="1"/>
          </p:nvPr>
        </p:nvSpPr>
        <p:spPr>
          <a:xfrm>
            <a:off x="896911" y="1690688"/>
            <a:ext cx="10515600" cy="4351338"/>
          </a:xfrm>
        </p:spPr>
        <p:txBody>
          <a:bodyPr>
            <a:normAutofit fontScale="92500" lnSpcReduction="10000"/>
          </a:bodyPr>
          <a:lstStyle/>
          <a:p>
            <a:r>
              <a:rPr lang="en-US" dirty="0">
                <a:solidFill>
                  <a:schemeClr val="bg1"/>
                </a:solidFill>
                <a:latin typeface="Times New Roman" panose="02020603050405020304" pitchFamily="18" charset="0"/>
                <a:cs typeface="Times New Roman" panose="02020603050405020304" pitchFamily="18" charset="0"/>
              </a:rPr>
              <a:t>Racial Healing – what is racism?  </a:t>
            </a:r>
          </a:p>
          <a:p>
            <a:r>
              <a:rPr lang="en-US" dirty="0">
                <a:solidFill>
                  <a:schemeClr val="bg1"/>
                </a:solidFill>
                <a:latin typeface="Times New Roman" panose="02020603050405020304" pitchFamily="18" charset="0"/>
                <a:cs typeface="Times New Roman" panose="02020603050405020304" pitchFamily="18" charset="0"/>
              </a:rPr>
              <a:t>Why did slavery happen from a Biblical, historical and Constitutional perspective?</a:t>
            </a:r>
          </a:p>
          <a:p>
            <a:r>
              <a:rPr lang="en-US" dirty="0">
                <a:solidFill>
                  <a:schemeClr val="bg1"/>
                </a:solidFill>
                <a:latin typeface="Times New Roman" panose="02020603050405020304" pitchFamily="18" charset="0"/>
                <a:cs typeface="Times New Roman" panose="02020603050405020304" pitchFamily="18" charset="0"/>
              </a:rPr>
              <a:t>I would encourage all folks to look up Biblical references used as well as to read the exhibits provided.  Also, I would encourage folks to use and look up additional resources cited earlier.</a:t>
            </a:r>
          </a:p>
          <a:p>
            <a:r>
              <a:rPr lang="en-US" dirty="0">
                <a:solidFill>
                  <a:schemeClr val="bg1"/>
                </a:solidFill>
                <a:latin typeface="Times New Roman" panose="02020603050405020304" pitchFamily="18" charset="0"/>
                <a:cs typeface="Times New Roman" panose="02020603050405020304" pitchFamily="18" charset="0"/>
              </a:rPr>
              <a:t>A good review of the timeline of American Slavery.</a:t>
            </a:r>
          </a:p>
          <a:p>
            <a:r>
              <a:rPr lang="en-US" dirty="0">
                <a:solidFill>
                  <a:schemeClr val="bg1"/>
                </a:solidFill>
                <a:latin typeface="Times New Roman" panose="02020603050405020304" pitchFamily="18" charset="0"/>
                <a:cs typeface="Times New Roman" panose="02020603050405020304" pitchFamily="18" charset="0"/>
              </a:rPr>
              <a:t>Black History</a:t>
            </a:r>
          </a:p>
          <a:p>
            <a:pPr lvl="1"/>
            <a:r>
              <a:rPr lang="en-US" dirty="0">
                <a:solidFill>
                  <a:schemeClr val="bg1"/>
                </a:solidFill>
                <a:latin typeface="Times New Roman" panose="02020603050405020304" pitchFamily="18" charset="0"/>
                <a:cs typeface="Times New Roman" panose="02020603050405020304" pitchFamily="18" charset="0"/>
              </a:rPr>
              <a:t>What has happened that we do not know about blacks in our history?</a:t>
            </a:r>
          </a:p>
          <a:p>
            <a:pPr lvl="1"/>
            <a:r>
              <a:rPr lang="en-US" dirty="0">
                <a:solidFill>
                  <a:schemeClr val="bg1"/>
                </a:solidFill>
                <a:latin typeface="Times New Roman" panose="02020603050405020304" pitchFamily="18" charset="0"/>
                <a:cs typeface="Times New Roman" panose="02020603050405020304" pitchFamily="18" charset="0"/>
              </a:rPr>
              <a:t>Why do we have the 3/5 clause in the Constitution?</a:t>
            </a:r>
          </a:p>
          <a:p>
            <a:pPr lvl="1"/>
            <a:r>
              <a:rPr lang="en-US" dirty="0">
                <a:solidFill>
                  <a:schemeClr val="bg1"/>
                </a:solidFill>
                <a:latin typeface="Times New Roman" panose="02020603050405020304" pitchFamily="18" charset="0"/>
                <a:cs typeface="Times New Roman" panose="02020603050405020304" pitchFamily="18" charset="0"/>
              </a:rPr>
              <a:t>Why didn’t we abolish slavery in our founding?</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510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03960"/>
            <a:ext cx="10515600" cy="777240"/>
          </a:xfrm>
        </p:spPr>
        <p:txBody>
          <a:bodyPr>
            <a:normAutofit/>
          </a:bodyPr>
          <a:lstStyle/>
          <a:p>
            <a:pPr algn="ctr"/>
            <a:r>
              <a:rPr lang="en-US" dirty="0">
                <a:latin typeface="Mistral" panose="03090702030407020403" pitchFamily="66" charset="0"/>
              </a:rPr>
              <a:t>Some Great Black Patriots and Heroes!</a:t>
            </a:r>
          </a:p>
        </p:txBody>
      </p:sp>
      <p:sp>
        <p:nvSpPr>
          <p:cNvPr id="3" name="Content Placeholder 2"/>
          <p:cNvSpPr>
            <a:spLocks noGrp="1"/>
          </p:cNvSpPr>
          <p:nvPr>
            <p:ph idx="1"/>
          </p:nvPr>
        </p:nvSpPr>
        <p:spPr>
          <a:xfrm>
            <a:off x="1394086" y="2179319"/>
            <a:ext cx="8349522" cy="3616643"/>
          </a:xfrm>
        </p:spPr>
        <p:txBody>
          <a:bodyPr>
            <a:normAutofit fontScale="92500"/>
          </a:bodyPr>
          <a:lstStyle/>
          <a:p>
            <a:r>
              <a:rPr lang="en-US" dirty="0">
                <a:latin typeface="Times New Roman" panose="02020603050405020304" pitchFamily="18" charset="0"/>
                <a:cs typeface="Times New Roman" panose="02020603050405020304" pitchFamily="18" charset="0"/>
              </a:rPr>
              <a:t>Most of us have probably heard of Frederick Douglass, Harriet Tubman or George Washington Carver.  Lets look at some great some great black patriots and heroes.</a:t>
            </a:r>
          </a:p>
          <a:p>
            <a:r>
              <a:rPr lang="en-US" dirty="0">
                <a:latin typeface="Times New Roman" panose="02020603050405020304" pitchFamily="18" charset="0"/>
                <a:cs typeface="Times New Roman" panose="02020603050405020304" pitchFamily="18" charset="0"/>
              </a:rPr>
              <a:t>Wentworth </a:t>
            </a:r>
            <a:r>
              <a:rPr lang="en-US" dirty="0" err="1">
                <a:latin typeface="Times New Roman" panose="02020603050405020304" pitchFamily="18" charset="0"/>
                <a:cs typeface="Times New Roman" panose="02020603050405020304" pitchFamily="18" charset="0"/>
              </a:rPr>
              <a:t>Cheswell</a:t>
            </a:r>
            <a:r>
              <a:rPr lang="en-US" dirty="0">
                <a:latin typeface="Times New Roman" panose="02020603050405020304" pitchFamily="18" charset="0"/>
                <a:cs typeface="Times New Roman" panose="02020603050405020304" pitchFamily="18" charset="0"/>
              </a:rPr>
              <a:t>: 1745 to 1817: first black elected to office in 1768 in New Hampshire and was reelected for the next 49 years in different political offices.                                                                         </a:t>
            </a:r>
            <a:r>
              <a:rPr lang="en-US" i="1" dirty="0">
                <a:solidFill>
                  <a:schemeClr val="accent6"/>
                </a:solidFill>
                <a:latin typeface="Times New Roman" panose="02020603050405020304" pitchFamily="18" charset="0"/>
                <a:cs typeface="Times New Roman" panose="02020603050405020304" pitchFamily="18" charset="0"/>
              </a:rPr>
              <a:t>See Exhibit B: A Black Patriot: Wentworth </a:t>
            </a:r>
            <a:r>
              <a:rPr lang="en-US" i="1" dirty="0" err="1">
                <a:solidFill>
                  <a:schemeClr val="accent6"/>
                </a:solidFill>
                <a:latin typeface="Times New Roman" panose="02020603050405020304" pitchFamily="18" charset="0"/>
                <a:cs typeface="Times New Roman" panose="02020603050405020304" pitchFamily="18" charset="0"/>
              </a:rPr>
              <a:t>Cheswell</a:t>
            </a:r>
            <a:r>
              <a:rPr lang="en-US" i="1" dirty="0">
                <a:solidFill>
                  <a:schemeClr val="accent6"/>
                </a:solidFill>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Thomas Hercules, elected to public office in 1793 – Pennsylvania.</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9580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Some Great Black Patriots and Heroes!</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Lemuel Haynes: 1753-1833: A soldier in the War for American Independence; first black to have a sermon published and to receive a postgraduate degree.   Started multiple churches and often pastored white congregations, and on George Washington’s birthday he would preach a sermon about his former Commander-in-Chief.</a:t>
            </a:r>
          </a:p>
          <a:p>
            <a:pPr lvl="1"/>
            <a:r>
              <a:rPr lang="en-US" dirty="0">
                <a:latin typeface="Times New Roman" panose="02020603050405020304" pitchFamily="18" charset="0"/>
                <a:cs typeface="Times New Roman" panose="02020603050405020304" pitchFamily="18" charset="0"/>
              </a:rPr>
              <a:t>For more info on Lemuel Haynes go to: </a:t>
            </a:r>
            <a:r>
              <a:rPr lang="en-US" dirty="0">
                <a:latin typeface="Times New Roman" panose="02020603050405020304" pitchFamily="18" charset="0"/>
                <a:cs typeface="Times New Roman" panose="02020603050405020304" pitchFamily="18" charset="0"/>
                <a:hlinkClick r:id="rId4"/>
              </a:rPr>
              <a:t>https://wallbuilders.com/lemuel-haynes-signed-common-place-book/</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5245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Some Great Black Patriots and Heroes!</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Harry Hoosier: 1750-1806: Founding Era preacher from whom Indiana takes its name “Hoosiers”.</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407" y="2974611"/>
            <a:ext cx="2857500" cy="2857500"/>
          </a:xfrm>
          <a:prstGeom prst="rect">
            <a:avLst/>
          </a:prstGeom>
        </p:spPr>
      </p:pic>
    </p:spTree>
    <p:extLst>
      <p:ext uri="{BB962C8B-B14F-4D97-AF65-F5344CB8AC3E}">
        <p14:creationId xmlns:p14="http://schemas.microsoft.com/office/powerpoint/2010/main" val="7410672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Some Great Black Patriots and Heroes!</a:t>
            </a:r>
            <a:endParaRPr lang="en-US" dirty="0"/>
          </a:p>
        </p:txBody>
      </p:sp>
      <p:sp>
        <p:nvSpPr>
          <p:cNvPr id="3" name="Content Placeholder 2"/>
          <p:cNvSpPr>
            <a:spLocks noGrp="1"/>
          </p:cNvSpPr>
          <p:nvPr>
            <p:ph idx="1"/>
          </p:nvPr>
        </p:nvSpPr>
        <p:spPr>
          <a:xfrm>
            <a:off x="434716" y="1825625"/>
            <a:ext cx="10283252" cy="4351338"/>
          </a:xfrm>
        </p:spPr>
        <p:txBody>
          <a:bodyPr/>
          <a:lstStyle/>
          <a:p>
            <a:r>
              <a:rPr lang="en-US" dirty="0">
                <a:latin typeface="Times New Roman" panose="02020603050405020304" pitchFamily="18" charset="0"/>
                <a:cs typeface="Times New Roman" panose="02020603050405020304" pitchFamily="18" charset="0"/>
              </a:rPr>
              <a:t>Black military heroes from the War for Independence: Peter Salem, Prince </a:t>
            </a:r>
            <a:r>
              <a:rPr lang="en-US" dirty="0" err="1">
                <a:latin typeface="Times New Roman" panose="02020603050405020304" pitchFamily="18" charset="0"/>
                <a:cs typeface="Times New Roman" panose="02020603050405020304" pitchFamily="18" charset="0"/>
              </a:rPr>
              <a:t>Estabrook</a:t>
            </a:r>
            <a:r>
              <a:rPr lang="en-US" dirty="0">
                <a:latin typeface="Times New Roman" panose="02020603050405020304" pitchFamily="18" charset="0"/>
                <a:cs typeface="Times New Roman" panose="02020603050405020304" pitchFamily="18" charset="0"/>
              </a:rPr>
              <a:t>, James Armistead, Prince Sisson, Prince Whipple and more!</a:t>
            </a:r>
          </a:p>
          <a:p>
            <a:r>
              <a:rPr lang="en-US" dirty="0">
                <a:latin typeface="Times New Roman" panose="02020603050405020304" pitchFamily="18" charset="0"/>
                <a:cs typeface="Times New Roman" panose="02020603050405020304" pitchFamily="18" charset="0"/>
              </a:rPr>
              <a:t>John </a:t>
            </a:r>
            <a:r>
              <a:rPr lang="en-US" dirty="0" err="1">
                <a:latin typeface="Times New Roman" panose="02020603050405020304" pitchFamily="18" charset="0"/>
                <a:cs typeface="Times New Roman" panose="02020603050405020304" pitchFamily="18" charset="0"/>
              </a:rPr>
              <a:t>Marrant</a:t>
            </a:r>
            <a:r>
              <a:rPr lang="en-US" dirty="0">
                <a:latin typeface="Times New Roman" panose="02020603050405020304" pitchFamily="18" charset="0"/>
                <a:cs typeface="Times New Roman" panose="02020603050405020304" pitchFamily="18" charset="0"/>
              </a:rPr>
              <a:t>: 1755 – 1791: child prodigy musician and the first black American to successfully evangelize the Native Americans.</a:t>
            </a:r>
          </a:p>
          <a:p>
            <a:r>
              <a:rPr lang="en-US" dirty="0">
                <a:latin typeface="Times New Roman" panose="02020603050405020304" pitchFamily="18" charset="0"/>
                <a:cs typeface="Times New Roman" panose="02020603050405020304" pitchFamily="18" charset="0"/>
              </a:rPr>
              <a:t>Benjamin Banneker: 1731-1806: appointed by POTUS Thomas Jefferson as a surveyor to lay out Washington, DC; mathematician who produced the first American scientific almanac.</a:t>
            </a:r>
          </a:p>
          <a:p>
            <a:r>
              <a:rPr lang="en-US" dirty="0">
                <a:latin typeface="Times New Roman" panose="02020603050405020304" pitchFamily="18" charset="0"/>
                <a:cs typeface="Times New Roman" panose="02020603050405020304" pitchFamily="18" charset="0"/>
              </a:rPr>
              <a:t>William Nell: 1816 -1874: historian, author, was the first black to hold a position in federal office in 1861.</a:t>
            </a:r>
          </a:p>
        </p:txBody>
      </p:sp>
    </p:spTree>
    <p:extLst>
      <p:ext uri="{BB962C8B-B14F-4D97-AF65-F5344CB8AC3E}">
        <p14:creationId xmlns:p14="http://schemas.microsoft.com/office/powerpoint/2010/main" val="667415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Some Great Black Patriots and Heroes!</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Roberts Smalls: 1839-1915: former slave who became a Union naval ship captain in The Civil War; military Major General in SC, US Congressman.</a:t>
            </a:r>
          </a:p>
          <a:p>
            <a:r>
              <a:rPr lang="en-US" dirty="0">
                <a:latin typeface="Times New Roman" panose="02020603050405020304" pitchFamily="18" charset="0"/>
                <a:cs typeface="Times New Roman" panose="02020603050405020304" pitchFamily="18" charset="0"/>
              </a:rPr>
              <a:t>John Rock: 1825-1866: the first black to be admitted to the US Supreme Court Bar in 1865; was a teacher, doctor and dentist.</a:t>
            </a:r>
          </a:p>
          <a:p>
            <a:r>
              <a:rPr lang="en-US" dirty="0">
                <a:latin typeface="Times New Roman" panose="02020603050405020304" pitchFamily="18" charset="0"/>
                <a:cs typeface="Times New Roman" panose="02020603050405020304" pitchFamily="18" charset="0"/>
              </a:rPr>
              <a:t>Henry Highland Garnett: 1815-1882: first black to speak in the US House of Representatives in 1865.</a:t>
            </a:r>
          </a:p>
        </p:txBody>
      </p:sp>
    </p:spTree>
    <p:extLst>
      <p:ext uri="{BB962C8B-B14F-4D97-AF65-F5344CB8AC3E}">
        <p14:creationId xmlns:p14="http://schemas.microsoft.com/office/powerpoint/2010/main" val="5391967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Some Great Black Patriots and Heroes!</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Tuskagee</a:t>
            </a:r>
            <a:r>
              <a:rPr lang="en-US" dirty="0">
                <a:latin typeface="Times New Roman" panose="02020603050405020304" pitchFamily="18" charset="0"/>
                <a:cs typeface="Times New Roman" panose="02020603050405020304" pitchFamily="18" charset="0"/>
              </a:rPr>
              <a:t> Airmen – The First Black Airmen of WWII. Who were bomber and fighter pilots!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161" y="2998968"/>
            <a:ext cx="6086007" cy="3423379"/>
          </a:xfrm>
          <a:prstGeom prst="rect">
            <a:avLst/>
          </a:prstGeom>
        </p:spPr>
      </p:pic>
    </p:spTree>
    <p:extLst>
      <p:ext uri="{BB962C8B-B14F-4D97-AF65-F5344CB8AC3E}">
        <p14:creationId xmlns:p14="http://schemas.microsoft.com/office/powerpoint/2010/main" val="1019115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Where do we go from here?</a:t>
            </a: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Recognize that improving and building relationships between cultures will take trust and time.  Trust must be earned.</a:t>
            </a:r>
          </a:p>
          <a:p>
            <a:r>
              <a:rPr lang="en-US" dirty="0">
                <a:solidFill>
                  <a:schemeClr val="bg1"/>
                </a:solidFill>
                <a:latin typeface="Times New Roman" panose="02020603050405020304" pitchFamily="18" charset="0"/>
                <a:cs typeface="Times New Roman" panose="02020603050405020304" pitchFamily="18" charset="0"/>
              </a:rPr>
              <a:t>Lets build relationships with each other.  We work together.  We are trying to raise our families together.  We worship together.</a:t>
            </a:r>
          </a:p>
          <a:p>
            <a:r>
              <a:rPr lang="en-US" dirty="0">
                <a:solidFill>
                  <a:schemeClr val="bg1"/>
                </a:solidFill>
                <a:latin typeface="Times New Roman" panose="02020603050405020304" pitchFamily="18" charset="0"/>
                <a:cs typeface="Times New Roman" panose="02020603050405020304" pitchFamily="18" charset="0"/>
              </a:rPr>
              <a:t>Sincerely listen to each others’ grievances or viewpoints.</a:t>
            </a:r>
          </a:p>
          <a:p>
            <a:r>
              <a:rPr lang="en-US" dirty="0">
                <a:solidFill>
                  <a:schemeClr val="bg1"/>
                </a:solidFill>
                <a:latin typeface="Times New Roman" panose="02020603050405020304" pitchFamily="18" charset="0"/>
                <a:cs typeface="Times New Roman" panose="02020603050405020304" pitchFamily="18" charset="0"/>
              </a:rPr>
              <a:t>“Win the person, not the argument”. – Brian Shepherd.</a:t>
            </a:r>
          </a:p>
          <a:p>
            <a:r>
              <a:rPr lang="en-US" dirty="0">
                <a:solidFill>
                  <a:schemeClr val="bg1"/>
                </a:solidFill>
                <a:latin typeface="Times New Roman" panose="02020603050405020304" pitchFamily="18" charset="0"/>
                <a:cs typeface="Times New Roman" panose="02020603050405020304" pitchFamily="18" charset="0"/>
              </a:rPr>
              <a:t>Ask God if to reveal to you if you have racism in your heart. If so, repent, change your ways, and move forward.</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0878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Where do we go from here?</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latin typeface="Times New Roman" panose="02020603050405020304" pitchFamily="18" charset="0"/>
                <a:cs typeface="Times New Roman" panose="02020603050405020304" pitchFamily="18" charset="0"/>
              </a:rPr>
              <a:t>Stand together with each other in every facet of life.  Our cultures and ethnicities will bring about items we may not care for.  Learn to deal with it.  Just because we live together in a nation, does not mean we cave on our morals. </a:t>
            </a:r>
          </a:p>
          <a:p>
            <a:r>
              <a:rPr lang="en-US" dirty="0">
                <a:solidFill>
                  <a:schemeClr val="bg1"/>
                </a:solidFill>
                <a:latin typeface="Times New Roman" panose="02020603050405020304" pitchFamily="18" charset="0"/>
                <a:cs typeface="Times New Roman" panose="02020603050405020304" pitchFamily="18" charset="0"/>
              </a:rPr>
              <a:t>Be respectful of each other’s culture.  Don’t promote or put up with crude jokes.  Eventually, those “jokes” will imbed in your heart and spirit and could take sprout.</a:t>
            </a:r>
          </a:p>
          <a:p>
            <a:r>
              <a:rPr lang="en-US" dirty="0">
                <a:solidFill>
                  <a:schemeClr val="bg1"/>
                </a:solidFill>
                <a:latin typeface="Times New Roman" panose="02020603050405020304" pitchFamily="18" charset="0"/>
                <a:cs typeface="Times New Roman" panose="02020603050405020304" pitchFamily="18" charset="0"/>
              </a:rPr>
              <a:t>Promote policy and good principles in the Church, the family, the community, the organizations that you are involved in.</a:t>
            </a:r>
          </a:p>
          <a:p>
            <a:pPr lvl="1"/>
            <a:r>
              <a:rPr lang="en-US" dirty="0">
                <a:solidFill>
                  <a:schemeClr val="bg1"/>
                </a:solidFill>
                <a:latin typeface="Times New Roman" panose="02020603050405020304" pitchFamily="18" charset="0"/>
                <a:cs typeface="Times New Roman" panose="02020603050405020304" pitchFamily="18" charset="0"/>
              </a:rPr>
              <a:t>Speak truth in all these areas.</a:t>
            </a:r>
          </a:p>
          <a:p>
            <a:pPr lvl="1"/>
            <a:r>
              <a:rPr lang="en-US" dirty="0">
                <a:solidFill>
                  <a:schemeClr val="bg1"/>
                </a:solidFill>
                <a:latin typeface="Times New Roman" panose="02020603050405020304" pitchFamily="18" charset="0"/>
                <a:cs typeface="Times New Roman" panose="02020603050405020304" pitchFamily="18" charset="0"/>
              </a:rPr>
              <a:t>Write the history books if your child comes home with omitted information.</a:t>
            </a:r>
          </a:p>
          <a:p>
            <a:pPr lvl="1"/>
            <a:r>
              <a:rPr lang="en-US" dirty="0">
                <a:solidFill>
                  <a:schemeClr val="bg1"/>
                </a:solidFill>
                <a:latin typeface="Times New Roman" panose="02020603050405020304" pitchFamily="18" charset="0"/>
                <a:cs typeface="Times New Roman" panose="02020603050405020304" pitchFamily="18" charset="0"/>
              </a:rPr>
              <a:t>Planned Parenthood.  Why was it formed?</a:t>
            </a:r>
          </a:p>
          <a:p>
            <a:pPr lvl="2"/>
            <a:r>
              <a:rPr lang="en-US" dirty="0">
                <a:solidFill>
                  <a:schemeClr val="bg1"/>
                </a:solidFill>
                <a:latin typeface="Times New Roman" panose="02020603050405020304" pitchFamily="18" charset="0"/>
                <a:cs typeface="Times New Roman" panose="02020603050405020304" pitchFamily="18" charset="0"/>
              </a:rPr>
              <a:t>Why aren’t we are promoting more policy against this?</a:t>
            </a:r>
          </a:p>
          <a:p>
            <a:pPr lvl="2"/>
            <a:r>
              <a:rPr lang="en-US" dirty="0">
                <a:solidFill>
                  <a:schemeClr val="bg1"/>
                </a:solidFill>
                <a:latin typeface="Times New Roman" panose="02020603050405020304" pitchFamily="18" charset="0"/>
                <a:cs typeface="Times New Roman" panose="02020603050405020304" pitchFamily="18" charset="0"/>
              </a:rPr>
              <a:t>Did you know the founder, Margaret Sanger actually spoke to the KKK.</a:t>
            </a:r>
          </a:p>
        </p:txBody>
      </p:sp>
    </p:spTree>
    <p:extLst>
      <p:ext uri="{BB962C8B-B14F-4D97-AF65-F5344CB8AC3E}">
        <p14:creationId xmlns:p14="http://schemas.microsoft.com/office/powerpoint/2010/main" val="184832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Where do we go from here?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69" y="2462248"/>
            <a:ext cx="4169348" cy="4169348"/>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6628" r="-469" b="7010"/>
          <a:stretch/>
        </p:blipFill>
        <p:spPr>
          <a:xfrm>
            <a:off x="6476087" y="2222405"/>
            <a:ext cx="4627461" cy="4409191"/>
          </a:xfrm>
          <a:prstGeom prst="rect">
            <a:avLst/>
          </a:prstGeom>
        </p:spPr>
      </p:pic>
      <p:sp>
        <p:nvSpPr>
          <p:cNvPr id="5" name="Rectangle 4"/>
          <p:cNvSpPr/>
          <p:nvPr/>
        </p:nvSpPr>
        <p:spPr>
          <a:xfrm>
            <a:off x="733269" y="1480825"/>
            <a:ext cx="10620531" cy="685059"/>
          </a:xfrm>
          <a:prstGeom prst="rect">
            <a:avLst/>
          </a:prstGeom>
        </p:spPr>
        <p:txBody>
          <a:bodyPr wrap="square">
            <a:spAutoFit/>
          </a:bodyPr>
          <a:lstStyle/>
          <a:p>
            <a:pPr algn="ctr">
              <a:lnSpc>
                <a:spcPct val="107000"/>
              </a:lnSpc>
              <a:spcAft>
                <a:spcPts val="800"/>
              </a:spcAft>
            </a:pP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"Stand your ground. Don't fire unless fired upon, but if they mean to have a war let it begin here." </a:t>
            </a:r>
            <a:b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Captain John Parker, to his Minute Men on Lexington Green, April 19, 1775.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18249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Where do we go from here?</a:t>
            </a:r>
            <a:endParaRPr lang="en-US" dirty="0"/>
          </a:p>
        </p:txBody>
      </p:sp>
      <p:sp>
        <p:nvSpPr>
          <p:cNvPr id="3" name="Content Placeholder 2"/>
          <p:cNvSpPr>
            <a:spLocks noGrp="1"/>
          </p:cNvSpPr>
          <p:nvPr>
            <p:ph idx="1"/>
          </p:nvPr>
        </p:nvSpPr>
        <p:spPr>
          <a:xfrm>
            <a:off x="274351" y="1424067"/>
            <a:ext cx="11182662" cy="1671534"/>
          </a:xfrm>
        </p:spPr>
        <p:txBody>
          <a:bodyPr>
            <a:normAutofit fontScale="92500"/>
          </a:bodyPr>
          <a:lstStyle/>
          <a:p>
            <a:r>
              <a:rPr lang="en-US" dirty="0">
                <a:solidFill>
                  <a:schemeClr val="bg1"/>
                </a:solidFill>
                <a:latin typeface="Times New Roman" panose="02020603050405020304" pitchFamily="18" charset="0"/>
                <a:cs typeface="Times New Roman" panose="02020603050405020304" pitchFamily="18" charset="0"/>
              </a:rPr>
              <a:t>Vote and get involved.</a:t>
            </a:r>
          </a:p>
          <a:p>
            <a:r>
              <a:rPr lang="en-US" dirty="0">
                <a:solidFill>
                  <a:schemeClr val="bg1"/>
                </a:solidFill>
                <a:latin typeface="Times New Roman" panose="02020603050405020304" pitchFamily="18" charset="0"/>
                <a:cs typeface="Times New Roman" panose="02020603050405020304" pitchFamily="18" charset="0"/>
              </a:rPr>
              <a:t>Read the founding documents for yourself and teach them to those around you.</a:t>
            </a:r>
          </a:p>
          <a:p>
            <a:r>
              <a:rPr lang="en-US" dirty="0">
                <a:solidFill>
                  <a:schemeClr val="bg1"/>
                </a:solidFill>
                <a:latin typeface="Times New Roman" panose="02020603050405020304" pitchFamily="18" charset="0"/>
                <a:cs typeface="Times New Roman" panose="02020603050405020304" pitchFamily="18" charset="0"/>
              </a:rPr>
              <a:t>Live out your freedoms, and defend your liberty.</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3095601"/>
            <a:ext cx="5116643" cy="338358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67" y="3095601"/>
            <a:ext cx="5448137" cy="3410130"/>
          </a:xfrm>
          <a:prstGeom prst="rect">
            <a:avLst/>
          </a:prstGeom>
        </p:spPr>
      </p:pic>
    </p:spTree>
    <p:extLst>
      <p:ext uri="{BB962C8B-B14F-4D97-AF65-F5344CB8AC3E}">
        <p14:creationId xmlns:p14="http://schemas.microsoft.com/office/powerpoint/2010/main" val="125232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Called by God</a:t>
            </a:r>
          </a:p>
        </p:txBody>
      </p:sp>
      <p:sp useBgFill="1">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I feel called to be a Nehemiah – to help rebuild the walls of America Biblically, Historically and Constitutionally.</a:t>
            </a:r>
          </a:p>
          <a:p>
            <a:r>
              <a:rPr lang="en-US" dirty="0">
                <a:solidFill>
                  <a:schemeClr val="bg1"/>
                </a:solidFill>
                <a:latin typeface="Times New Roman" panose="02020603050405020304" pitchFamily="18" charset="0"/>
                <a:cs typeface="Times New Roman" panose="02020603050405020304" pitchFamily="18" charset="0"/>
              </a:rPr>
              <a:t>I feel called to be an Esther – to help America understood her Judeo-Christian roots and to stand up for the Jewish people.</a:t>
            </a:r>
          </a:p>
          <a:p>
            <a:r>
              <a:rPr lang="en-US" dirty="0">
                <a:solidFill>
                  <a:schemeClr val="bg1"/>
                </a:solidFill>
                <a:latin typeface="Times New Roman" panose="02020603050405020304" pitchFamily="18" charset="0"/>
                <a:cs typeface="Times New Roman" panose="02020603050405020304" pitchFamily="18" charset="0"/>
              </a:rPr>
              <a:t>“My people are destroyed for lack of knowledge.” – Hosea 4:6</a:t>
            </a:r>
          </a:p>
          <a:p>
            <a:r>
              <a:rPr lang="en-US" dirty="0">
                <a:solidFill>
                  <a:schemeClr val="bg1"/>
                </a:solidFill>
                <a:latin typeface="Times New Roman" panose="02020603050405020304" pitchFamily="18" charset="0"/>
                <a:cs typeface="Times New Roman" panose="02020603050405020304" pitchFamily="18" charset="0"/>
              </a:rPr>
              <a:t>Where there is no vision, the people perish. – Proverbs 29:18</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3509" y="4869244"/>
            <a:ext cx="3144982" cy="1769577"/>
          </a:xfrm>
          <a:prstGeom prst="rect">
            <a:avLst/>
          </a:prstGeom>
        </p:spPr>
      </p:pic>
    </p:spTree>
    <p:extLst>
      <p:ext uri="{BB962C8B-B14F-4D97-AF65-F5344CB8AC3E}">
        <p14:creationId xmlns:p14="http://schemas.microsoft.com/office/powerpoint/2010/main" val="2262240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cs typeface="Times New Roman" panose="02020603050405020304" pitchFamily="18" charset="0"/>
              </a:rPr>
              <a:t>Credits</a:t>
            </a:r>
            <a:endParaRPr lang="en-US" dirty="0"/>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Created by: Marcia A. Lennick</a:t>
            </a:r>
          </a:p>
          <a:p>
            <a:r>
              <a:rPr lang="en-US" dirty="0">
                <a:solidFill>
                  <a:schemeClr val="accent6"/>
                </a:solidFill>
                <a:latin typeface="Times New Roman" panose="02020603050405020304" pitchFamily="18" charset="0"/>
                <a:cs typeface="Times New Roman" panose="02020603050405020304" pitchFamily="18" charset="0"/>
              </a:rPr>
              <a:t>Exhibits</a:t>
            </a:r>
            <a:r>
              <a:rPr lang="en-US" dirty="0">
                <a:solidFill>
                  <a:schemeClr val="bg1"/>
                </a:solidFill>
                <a:latin typeface="Times New Roman" panose="02020603050405020304" pitchFamily="18" charset="0"/>
                <a:cs typeface="Times New Roman" panose="02020603050405020304" pitchFamily="18" charset="0"/>
              </a:rPr>
              <a:t> are courtesy of Wallbuilders.com.  Used with permission.</a:t>
            </a:r>
          </a:p>
          <a:p>
            <a:r>
              <a:rPr lang="en-US" dirty="0">
                <a:solidFill>
                  <a:schemeClr val="bg1"/>
                </a:solidFill>
                <a:latin typeface="Times New Roman" panose="02020603050405020304" pitchFamily="18" charset="0"/>
                <a:cs typeface="Times New Roman" panose="02020603050405020304" pitchFamily="18" charset="0"/>
              </a:rPr>
              <a:t>Please let me know if you want a copy of this information sent via email.</a:t>
            </a:r>
            <a:endParaRPr lang="en-US" dirty="0"/>
          </a:p>
          <a:p>
            <a:r>
              <a:rPr lang="en-US" dirty="0">
                <a:solidFill>
                  <a:schemeClr val="bg1"/>
                </a:solidFill>
                <a:latin typeface="Times New Roman" panose="02020603050405020304" pitchFamily="18" charset="0"/>
                <a:cs typeface="Times New Roman" panose="02020603050405020304" pitchFamily="18" charset="0"/>
                <a:hlinkClick r:id="rId3"/>
              </a:rPr>
              <a:t>www.wallbuilders.com</a:t>
            </a: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hlinkClick r:id="rId4"/>
              </a:rPr>
              <a:t>www.wallbuilderslive.com</a:t>
            </a:r>
            <a:r>
              <a:rPr lang="en-US" dirty="0">
                <a:solidFill>
                  <a:schemeClr val="bg1"/>
                </a:solidFill>
                <a:latin typeface="Times New Roman" panose="02020603050405020304" pitchFamily="18" charset="0"/>
                <a:cs typeface="Times New Roman" panose="02020603050405020304" pitchFamily="18" charset="0"/>
              </a:rPr>
              <a:t> </a:t>
            </a:r>
          </a:p>
          <a:p>
            <a:r>
              <a:rPr lang="en-US" dirty="0">
                <a:solidFill>
                  <a:schemeClr val="bg1"/>
                </a:solidFill>
                <a:latin typeface="Times New Roman" panose="02020603050405020304" pitchFamily="18" charset="0"/>
                <a:cs typeface="Times New Roman" panose="02020603050405020304" pitchFamily="18" charset="0"/>
                <a:hlinkClick r:id="rId5"/>
              </a:rPr>
              <a:t>www.rickgreen.com</a:t>
            </a: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hlinkClick r:id="rId6"/>
              </a:rPr>
              <a:t>www.patriotacademy.com</a:t>
            </a:r>
            <a:r>
              <a:rPr lang="en-US"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1360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What has happened in modern history?</a:t>
            </a:r>
          </a:p>
        </p:txBody>
      </p:sp>
      <p:sp>
        <p:nvSpPr>
          <p:cNvPr id="3" name="Content Placeholder 2"/>
          <p:cNvSpPr>
            <a:spLocks noGrp="1"/>
          </p:cNvSpPr>
          <p:nvPr>
            <p:ph idx="1"/>
          </p:nvPr>
        </p:nvSpPr>
        <p:spPr>
          <a:xfrm>
            <a:off x="3334004" y="1690688"/>
            <a:ext cx="8534400" cy="4388030"/>
          </a:xfrm>
        </p:spPr>
        <p:txBody>
          <a:bodyPr>
            <a:normAutofit fontScale="40000" lnSpcReduction="20000"/>
          </a:bodyPr>
          <a:lstStyle/>
          <a:p>
            <a:r>
              <a:rPr lang="en-US" sz="5900" dirty="0">
                <a:solidFill>
                  <a:schemeClr val="bg1"/>
                </a:solidFill>
                <a:latin typeface="Times New Roman" panose="02020603050405020304" pitchFamily="18" charset="0"/>
                <a:cs typeface="Times New Roman" panose="02020603050405020304" pitchFamily="18" charset="0"/>
              </a:rPr>
              <a:t>We take items out of context:</a:t>
            </a:r>
          </a:p>
          <a:p>
            <a:pPr lvl="1"/>
            <a:r>
              <a:rPr lang="en-US" sz="5900" dirty="0">
                <a:solidFill>
                  <a:schemeClr val="bg1"/>
                </a:solidFill>
                <a:latin typeface="Times New Roman" panose="02020603050405020304" pitchFamily="18" charset="0"/>
                <a:cs typeface="Times New Roman" panose="02020603050405020304" pitchFamily="18" charset="0"/>
              </a:rPr>
              <a:t>For example, those who knew me in high school vs. today would know me in a different light. So, someone could put a quote I said in high school out on a billboard for folks to see.</a:t>
            </a:r>
          </a:p>
          <a:p>
            <a:r>
              <a:rPr lang="en-US" sz="5900" dirty="0">
                <a:solidFill>
                  <a:schemeClr val="bg1"/>
                </a:solidFill>
                <a:latin typeface="Times New Roman" panose="02020603050405020304" pitchFamily="18" charset="0"/>
                <a:cs typeface="Times New Roman" panose="02020603050405020304" pitchFamily="18" charset="0"/>
              </a:rPr>
              <a:t>We simply just do not talk about our historical figures.  Without us talking about them, then we can make up stories about them.</a:t>
            </a:r>
          </a:p>
          <a:p>
            <a:pPr lvl="1"/>
            <a:r>
              <a:rPr lang="en-US" sz="5900" dirty="0">
                <a:solidFill>
                  <a:schemeClr val="bg1"/>
                </a:solidFill>
                <a:latin typeface="Times New Roman" panose="02020603050405020304" pitchFamily="18" charset="0"/>
                <a:cs typeface="Times New Roman" panose="02020603050405020304" pitchFamily="18" charset="0"/>
              </a:rPr>
              <a:t>We just talk about a few folks, and forget everyone else.</a:t>
            </a:r>
          </a:p>
          <a:p>
            <a:pPr lvl="2"/>
            <a:r>
              <a:rPr lang="en-US" sz="5900" dirty="0">
                <a:solidFill>
                  <a:schemeClr val="bg1"/>
                </a:solidFill>
                <a:latin typeface="Times New Roman" panose="02020603050405020304" pitchFamily="18" charset="0"/>
                <a:cs typeface="Times New Roman" panose="02020603050405020304" pitchFamily="18" charset="0"/>
              </a:rPr>
              <a:t>The Church is just as guilty on this account; we talk about Paul and a few of the greats and forget everyone else.  	</a:t>
            </a:r>
          </a:p>
          <a:p>
            <a:pPr lvl="3"/>
            <a:r>
              <a:rPr lang="en-US" sz="5900" dirty="0">
                <a:solidFill>
                  <a:schemeClr val="bg1"/>
                </a:solidFill>
                <a:latin typeface="Times New Roman" panose="02020603050405020304" pitchFamily="18" charset="0"/>
                <a:cs typeface="Times New Roman" panose="02020603050405020304" pitchFamily="18" charset="0"/>
              </a:rPr>
              <a:t>We must remember the Holy Spirit did not waste ink when he pressed it upon 40 different authors to draft the Bible within 1500 years.</a:t>
            </a:r>
          </a:p>
          <a:p>
            <a:pPr marL="0" indent="0">
              <a:buNone/>
            </a:pPr>
            <a:br>
              <a:rPr lang="en-US" dirty="0"/>
            </a:br>
            <a:endParaRPr lang="en-US" dirty="0"/>
          </a:p>
        </p:txBody>
      </p:sp>
      <p:pic>
        <p:nvPicPr>
          <p:cNvPr id="6" name="Picture 5">
            <a:extLst>
              <a:ext uri="{FF2B5EF4-FFF2-40B4-BE49-F238E27FC236}">
                <a16:creationId xmlns:a16="http://schemas.microsoft.com/office/drawing/2014/main" id="{B21D651F-5FEE-4E1E-8C55-6D9EBABB2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87" y="1690688"/>
            <a:ext cx="2307572" cy="3729037"/>
          </a:xfrm>
          <a:prstGeom prst="rect">
            <a:avLst/>
          </a:prstGeom>
        </p:spPr>
      </p:pic>
    </p:spTree>
    <p:extLst>
      <p:ext uri="{BB962C8B-B14F-4D97-AF65-F5344CB8AC3E}">
        <p14:creationId xmlns:p14="http://schemas.microsoft.com/office/powerpoint/2010/main" val="351076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How should we review The Bible and/or history?</a:t>
            </a:r>
          </a:p>
        </p:txBody>
      </p:sp>
      <p:sp>
        <p:nvSpPr>
          <p:cNvPr id="3" name="Content Placeholder 2"/>
          <p:cNvSpPr>
            <a:spLocks noGrp="1"/>
          </p:cNvSpPr>
          <p:nvPr>
            <p:ph idx="1"/>
          </p:nvPr>
        </p:nvSpPr>
        <p:spPr>
          <a:xfrm>
            <a:off x="838200" y="1825625"/>
            <a:ext cx="10515599" cy="4351338"/>
          </a:xfrm>
        </p:spPr>
        <p:txBody>
          <a:bodyPr>
            <a:normAutofit fontScale="92500" lnSpcReduction="20000"/>
          </a:bodyPr>
          <a:lstStyle/>
          <a:p>
            <a:r>
              <a:rPr lang="en-US" dirty="0">
                <a:solidFill>
                  <a:schemeClr val="bg1"/>
                </a:solidFill>
                <a:latin typeface="Times New Roman" panose="02020603050405020304" pitchFamily="18" charset="0"/>
                <a:cs typeface="Times New Roman" panose="02020603050405020304" pitchFamily="18" charset="0"/>
              </a:rPr>
              <a:t>Look at the good, the bad, the ugly, and get the truth.  </a:t>
            </a:r>
          </a:p>
          <a:p>
            <a:r>
              <a:rPr lang="en-US" dirty="0">
                <a:solidFill>
                  <a:schemeClr val="bg1"/>
                </a:solidFill>
                <a:latin typeface="Times New Roman" panose="02020603050405020304" pitchFamily="18" charset="0"/>
                <a:cs typeface="Times New Roman" panose="02020603050405020304" pitchFamily="18" charset="0"/>
              </a:rPr>
              <a:t>Look at the hermeneutics – who, why, where, and what was going on at the time?  Look at the event/Scripture in alignment with all of these, as well as the Chapter, Book, and the Bible as a whole when reading.</a:t>
            </a:r>
          </a:p>
          <a:p>
            <a:r>
              <a:rPr lang="en-US" dirty="0">
                <a:solidFill>
                  <a:schemeClr val="bg1"/>
                </a:solidFill>
                <a:latin typeface="Times New Roman" panose="02020603050405020304" pitchFamily="18" charset="0"/>
                <a:cs typeface="Times New Roman" panose="02020603050405020304" pitchFamily="18" charset="0"/>
              </a:rPr>
              <a:t>We do not need to change the facts of The Bible or history to align with our viewpoints.  Truth is still truth.</a:t>
            </a:r>
          </a:p>
          <a:p>
            <a:r>
              <a:rPr lang="en-US" dirty="0">
                <a:solidFill>
                  <a:schemeClr val="bg1"/>
                </a:solidFill>
                <a:latin typeface="Times New Roman" panose="02020603050405020304" pitchFamily="18" charset="0"/>
                <a:cs typeface="Times New Roman" panose="02020603050405020304" pitchFamily="18" charset="0"/>
              </a:rPr>
              <a:t>When we take items out of context we are CONNED by the TEXT.</a:t>
            </a:r>
          </a:p>
          <a:p>
            <a:r>
              <a:rPr lang="en-US" dirty="0">
                <a:solidFill>
                  <a:schemeClr val="bg1"/>
                </a:solidFill>
                <a:latin typeface="Times New Roman" panose="02020603050405020304" pitchFamily="18" charset="0"/>
                <a:cs typeface="Times New Roman" panose="02020603050405020304" pitchFamily="18" charset="0"/>
              </a:rPr>
              <a:t>I treat the Bible as the authoritative Word of God and The Bible is self-authenticating.</a:t>
            </a:r>
          </a:p>
          <a:p>
            <a:r>
              <a:rPr lang="en-US" dirty="0">
                <a:solidFill>
                  <a:schemeClr val="bg1"/>
                </a:solidFill>
                <a:latin typeface="Times New Roman" panose="02020603050405020304" pitchFamily="18" charset="0"/>
                <a:cs typeface="Times New Roman" panose="02020603050405020304" pitchFamily="18" charset="0"/>
              </a:rPr>
              <a:t>I am an originalist with our founding documents meaning looking at items in “original context” – and not treating America’s founding documents as living and breathing.</a:t>
            </a:r>
          </a:p>
          <a:p>
            <a:endParaRPr lang="en-US" dirty="0"/>
          </a:p>
          <a:p>
            <a:pPr marL="457200" lvl="1" indent="0">
              <a:buNone/>
            </a:pPr>
            <a:endParaRPr lang="en-US" dirty="0"/>
          </a:p>
        </p:txBody>
      </p:sp>
    </p:spTree>
    <p:extLst>
      <p:ext uri="{BB962C8B-B14F-4D97-AF65-F5344CB8AC3E}">
        <p14:creationId xmlns:p14="http://schemas.microsoft.com/office/powerpoint/2010/main" val="1853840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TotalTime>
  <Words>7230</Words>
  <Application>Microsoft Office PowerPoint</Application>
  <PresentationFormat>Widescreen</PresentationFormat>
  <Paragraphs>414</Paragraphs>
  <Slides>70</Slides>
  <Notes>61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Calibri Light</vt:lpstr>
      <vt:lpstr>Mistral</vt:lpstr>
      <vt:lpstr>Times New Roman</vt:lpstr>
      <vt:lpstr>Office Theme</vt:lpstr>
      <vt:lpstr>Black History</vt:lpstr>
      <vt:lpstr>Welcome!</vt:lpstr>
      <vt:lpstr>-The greatest day in History -The greatest day in my History -The greatest day in your History  will always be The Cross. Let me know if you have questions!</vt:lpstr>
      <vt:lpstr>PowerPoint Presentation</vt:lpstr>
      <vt:lpstr>More Resources for Historical Information</vt:lpstr>
      <vt:lpstr>What to expect during this lecture series?</vt:lpstr>
      <vt:lpstr>Called by God</vt:lpstr>
      <vt:lpstr>What has happened in modern history?</vt:lpstr>
      <vt:lpstr>How should we review The Bible and/or history?</vt:lpstr>
      <vt:lpstr>How should we view America today?</vt:lpstr>
      <vt:lpstr>Why History Matters?</vt:lpstr>
      <vt:lpstr>Why History Matters? Is this billboard historically accurate? Why or why not?</vt:lpstr>
      <vt:lpstr>How many know what this picture is? How many can actually name black historical heroes?</vt:lpstr>
      <vt:lpstr>Some hard truths about black history</vt:lpstr>
      <vt:lpstr>Racism gone too far!</vt:lpstr>
      <vt:lpstr>Establishing a Foundation</vt:lpstr>
      <vt:lpstr>Current Thoughts in America</vt:lpstr>
      <vt:lpstr>Establishing a Foundation</vt:lpstr>
      <vt:lpstr>Defining Race</vt:lpstr>
      <vt:lpstr>What does the Bible say about race and ethnicity?</vt:lpstr>
      <vt:lpstr>The Danger of Identity Politics</vt:lpstr>
      <vt:lpstr>Race, Nations and Culture are different!</vt:lpstr>
      <vt:lpstr>The Bible and Slavery</vt:lpstr>
      <vt:lpstr>The Bible and Slavery</vt:lpstr>
      <vt:lpstr>The Bible and Slavery</vt:lpstr>
      <vt:lpstr>The Bible and Slavery Indentured Servants</vt:lpstr>
      <vt:lpstr>The Bible and Slavery Indentured Servants</vt:lpstr>
      <vt:lpstr>The Bible, Slavery, and America’s Founders Indentured Servants</vt:lpstr>
      <vt:lpstr>The Bible, Slavery, and America’s Founders Voluntary Permanent Slaves</vt:lpstr>
      <vt:lpstr>The Bible and Slavery Thief or criminal making restitution.</vt:lpstr>
      <vt:lpstr>The Bible and Slavery Pagans</vt:lpstr>
      <vt:lpstr>The Bible and Slavery Other Information and Facts</vt:lpstr>
      <vt:lpstr>The Bible and Slavery Other Information and Facts</vt:lpstr>
      <vt:lpstr>The Bible and Slavery Other Information and Facts</vt:lpstr>
      <vt:lpstr>The Bible and Slavery Other Information and Facts</vt:lpstr>
      <vt:lpstr>The Bible and Slavery Other Information and Facts</vt:lpstr>
      <vt:lpstr>The Bible and Slavery What did the NT say about slavery?</vt:lpstr>
      <vt:lpstr>The Bible and Slavery What did the NT say about slavery?</vt:lpstr>
      <vt:lpstr>Review!</vt:lpstr>
      <vt:lpstr>The Bible and Slavery and America’s Founding Fathers Other Information and Facts</vt:lpstr>
      <vt:lpstr>Understanding World Slavery</vt:lpstr>
      <vt:lpstr>American Slavery - overview</vt:lpstr>
      <vt:lpstr>Why the 3/5 Clause in the Constitution?</vt:lpstr>
      <vt:lpstr>America’s Founding</vt:lpstr>
      <vt:lpstr>America’s Timeline</vt:lpstr>
      <vt:lpstr>America’s Timeline</vt:lpstr>
      <vt:lpstr>What was the Dred Scott decision of 1857?</vt:lpstr>
      <vt:lpstr>What was the Dred Scott decision of 1857? America’s Timeline</vt:lpstr>
      <vt:lpstr>Abraham Lincoln is elected to office</vt:lpstr>
      <vt:lpstr>America’s Timeline Continued</vt:lpstr>
      <vt:lpstr>PowerPoint Presentation</vt:lpstr>
      <vt:lpstr>America’s Timeline Continued</vt:lpstr>
      <vt:lpstr>PowerPoint Presentation</vt:lpstr>
      <vt:lpstr>America’s Timeline Continued</vt:lpstr>
      <vt:lpstr>America’s Timeline Continued</vt:lpstr>
      <vt:lpstr>PowerPoint Presentation</vt:lpstr>
      <vt:lpstr>Truth!</vt:lpstr>
      <vt:lpstr>PowerPoint Presentation</vt:lpstr>
      <vt:lpstr>PowerPoint Presentation</vt:lpstr>
      <vt:lpstr>Some Great Black Patriots and Heroes!</vt:lpstr>
      <vt:lpstr>Some Great Black Patriots and Heroes!</vt:lpstr>
      <vt:lpstr>Some Great Black Patriots and Heroes!</vt:lpstr>
      <vt:lpstr>Some Great Black Patriots and Heroes!</vt:lpstr>
      <vt:lpstr>Some Great Black Patriots and Heroes!</vt:lpstr>
      <vt:lpstr>Some Great Black Patriots and Heroes!</vt:lpstr>
      <vt:lpstr>Where do we go from here?</vt:lpstr>
      <vt:lpstr>Where do we go from here?</vt:lpstr>
      <vt:lpstr>Where do we go from here?</vt:lpstr>
      <vt:lpstr>Where do we go from here?</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A Lennick</dc:creator>
  <cp:lastModifiedBy>Marcia A Lennick</cp:lastModifiedBy>
  <cp:revision>151</cp:revision>
  <cp:lastPrinted>2020-01-12T04:10:22Z</cp:lastPrinted>
  <dcterms:created xsi:type="dcterms:W3CDTF">2019-10-12T16:05:08Z</dcterms:created>
  <dcterms:modified xsi:type="dcterms:W3CDTF">2020-07-18T03:23:48Z</dcterms:modified>
</cp:coreProperties>
</file>