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471" r:id="rId3"/>
    <p:sldId id="472" r:id="rId4"/>
    <p:sldId id="475" r:id="rId5"/>
    <p:sldId id="380" r:id="rId6"/>
    <p:sldId id="440" r:id="rId7"/>
    <p:sldId id="441" r:id="rId8"/>
    <p:sldId id="452" r:id="rId9"/>
    <p:sldId id="451" r:id="rId10"/>
    <p:sldId id="453" r:id="rId11"/>
    <p:sldId id="442" r:id="rId12"/>
    <p:sldId id="447" r:id="rId13"/>
    <p:sldId id="449" r:id="rId14"/>
    <p:sldId id="450" r:id="rId15"/>
    <p:sldId id="454" r:id="rId16"/>
    <p:sldId id="455" r:id="rId17"/>
    <p:sldId id="443" r:id="rId18"/>
    <p:sldId id="444" r:id="rId19"/>
    <p:sldId id="464" r:id="rId20"/>
    <p:sldId id="469" r:id="rId21"/>
    <p:sldId id="468" r:id="rId22"/>
    <p:sldId id="463" r:id="rId23"/>
    <p:sldId id="459" r:id="rId24"/>
    <p:sldId id="460" r:id="rId25"/>
    <p:sldId id="462" r:id="rId26"/>
    <p:sldId id="465" r:id="rId27"/>
    <p:sldId id="466" r:id="rId28"/>
    <p:sldId id="473" r:id="rId29"/>
    <p:sldId id="445"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a A Lennick" initials="MAL" lastIdx="1" clrIdx="0">
    <p:extLst>
      <p:ext uri="{19B8F6BF-5375-455C-9EA6-DF929625EA0E}">
        <p15:presenceInfo xmlns:p15="http://schemas.microsoft.com/office/powerpoint/2012/main" userId="ac0cf61c49fc8f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2864"/>
    <a:srgbClr val="391A05"/>
    <a:srgbClr val="663300"/>
    <a:srgbClr val="33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sz="quarter" idx="1"/>
          </p:nvPr>
        </p:nvSpPr>
        <p:spPr>
          <a:xfrm>
            <a:off x="3970937" y="1"/>
            <a:ext cx="3037840" cy="466434"/>
          </a:xfrm>
          <a:prstGeom prst="rect">
            <a:avLst/>
          </a:prstGeom>
        </p:spPr>
        <p:txBody>
          <a:bodyPr vert="horz" lIns="93170" tIns="46585" rIns="93170" bIns="46585" rtlCol="0"/>
          <a:lstStyle>
            <a:lvl1pPr algn="r">
              <a:defRPr sz="1200"/>
            </a:lvl1pPr>
          </a:lstStyle>
          <a:p>
            <a:fld id="{FE7697FC-A66E-4C35-B9DB-2DD176668B1D}" type="datetimeFigureOut">
              <a:rPr lang="en-US" smtClean="0"/>
              <a:t>4/2/2023</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70" tIns="46585" rIns="93170" bIns="46585"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8"/>
            <a:ext cx="3037840" cy="466433"/>
          </a:xfrm>
          <a:prstGeom prst="rect">
            <a:avLst/>
          </a:prstGeom>
        </p:spPr>
        <p:txBody>
          <a:bodyPr vert="horz" lIns="93170" tIns="46585" rIns="93170" bIns="46585" rtlCol="0" anchor="b"/>
          <a:lstStyle>
            <a:lvl1pPr algn="r">
              <a:defRPr sz="1200"/>
            </a:lvl1pPr>
          </a:lstStyle>
          <a:p>
            <a:fld id="{F3D6E1B0-310F-4EFA-9045-84BEC7D016CF}" type="slidenum">
              <a:rPr lang="en-US" smtClean="0"/>
              <a:t>‹#›</a:t>
            </a:fld>
            <a:endParaRPr lang="en-US"/>
          </a:p>
        </p:txBody>
      </p:sp>
    </p:spTree>
    <p:extLst>
      <p:ext uri="{BB962C8B-B14F-4D97-AF65-F5344CB8AC3E}">
        <p14:creationId xmlns:p14="http://schemas.microsoft.com/office/powerpoint/2010/main" val="334356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37" y="1"/>
            <a:ext cx="3037840" cy="466434"/>
          </a:xfrm>
          <a:prstGeom prst="rect">
            <a:avLst/>
          </a:prstGeom>
        </p:spPr>
        <p:txBody>
          <a:bodyPr vert="horz" lIns="93170" tIns="46585" rIns="93170" bIns="46585" rtlCol="0"/>
          <a:lstStyle>
            <a:lvl1pPr algn="r">
              <a:defRPr sz="1200"/>
            </a:lvl1pPr>
          </a:lstStyle>
          <a:p>
            <a:fld id="{056C10B7-F9D7-479E-A59F-12658BFA3053}" type="datetimeFigureOut">
              <a:rPr lang="en-US" smtClean="0"/>
              <a:t>4/2/2023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0" tIns="46585" rIns="93170"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8"/>
            <a:ext cx="3037840" cy="466433"/>
          </a:xfrm>
          <a:prstGeom prst="rect">
            <a:avLst/>
          </a:prstGeom>
        </p:spPr>
        <p:txBody>
          <a:bodyPr vert="horz" lIns="93170" tIns="46585" rIns="93170" bIns="46585" rtlCol="0" anchor="b"/>
          <a:lstStyle>
            <a:lvl1pPr algn="r">
              <a:defRPr sz="1200"/>
            </a:lvl1pPr>
          </a:lstStyle>
          <a:p>
            <a:fld id="{DB51978A-CD39-45D8-9292-F57919F7AA63}" type="slidenum">
              <a:rPr lang="en-US" smtClean="0"/>
              <a:t>‹#›</a:t>
            </a:fld>
            <a:endParaRPr lang="en-US"/>
          </a:p>
        </p:txBody>
      </p:sp>
    </p:spTree>
    <p:extLst>
      <p:ext uri="{BB962C8B-B14F-4D97-AF65-F5344CB8AC3E}">
        <p14:creationId xmlns:p14="http://schemas.microsoft.com/office/powerpoint/2010/main" val="80273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988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46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38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1978A-CD39-45D8-9292-F57919F7AA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50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3615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5495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6326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162988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710103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067839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727156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088344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558431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589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97584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23721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019557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38804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87918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92467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93545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8365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12237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29856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82793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74655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4/2/2023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68477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4/2/2023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2228116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6.jfif"/><Relationship Id="rId5" Type="http://schemas.openxmlformats.org/officeDocument/2006/relationships/image" Target="../media/image15.jfif"/><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jfi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gateway.com/passage/?search=Hebrews%209&amp;version=NASB#fen-NASB-30095b" TargetMode="External"/><Relationship Id="rId7" Type="http://schemas.openxmlformats.org/officeDocument/2006/relationships/hyperlink" Target="https://www.biblegateway.com/passage/?search=Hebrews%209&amp;version=NASB#fen-NASB-30098f" TargetMode="External"/><Relationship Id="rId2" Type="http://schemas.openxmlformats.org/officeDocument/2006/relationships/hyperlink" Target="https://www.biblegateway.com/passage/?search=Hebrews%209&amp;version=NASB#fen-NASB-30095a" TargetMode="External"/><Relationship Id="rId1" Type="http://schemas.openxmlformats.org/officeDocument/2006/relationships/slideLayout" Target="../slideLayouts/slideLayout2.xml"/><Relationship Id="rId6" Type="http://schemas.openxmlformats.org/officeDocument/2006/relationships/hyperlink" Target="https://www.biblegateway.com/passage/?search=Hebrews%209&amp;version=NASB#fen-NASB-30097e" TargetMode="External"/><Relationship Id="rId5" Type="http://schemas.openxmlformats.org/officeDocument/2006/relationships/hyperlink" Target="https://www.biblegateway.com/passage/?search=Hebrews%209&amp;version=NASB#fen-NASB-30096d" TargetMode="External"/><Relationship Id="rId4" Type="http://schemas.openxmlformats.org/officeDocument/2006/relationships/hyperlink" Target="https://www.biblegateway.com/passage/?search=Hebrews%209&amp;version=NASB#fen-NASB-30095c"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gateway.com/passage/?search=Hebrews%209&amp;version=NASB#fen-NASB-30099h" TargetMode="External"/><Relationship Id="rId2" Type="http://schemas.openxmlformats.org/officeDocument/2006/relationships/hyperlink" Target="https://www.biblegateway.com/passage/?search=Hebrews%209&amp;version=NASB#fen-NASB-30099g" TargetMode="External"/><Relationship Id="rId1" Type="http://schemas.openxmlformats.org/officeDocument/2006/relationships/slideLayout" Target="../slideLayouts/slideLayout2.xml"/><Relationship Id="rId6" Type="http://schemas.openxmlformats.org/officeDocument/2006/relationships/hyperlink" Target="https://www.biblegateway.com/passage/?search=Hebrews%209&amp;version=NASB#fen-NASB-30103k" TargetMode="External"/><Relationship Id="rId5" Type="http://schemas.openxmlformats.org/officeDocument/2006/relationships/hyperlink" Target="https://www.biblegateway.com/passage/?search=Hebrews%209&amp;version=NASB#fen-NASB-30101j" TargetMode="External"/><Relationship Id="rId4" Type="http://schemas.openxmlformats.org/officeDocument/2006/relationships/hyperlink" Target="https://www.biblegateway.com/passage/?search=Hebrews%209&amp;version=NASB#fen-NASB-30100i"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gateway.com/passage/?search=Hebrews%209&amp;version=NASB#fen-NASB-30104m" TargetMode="External"/><Relationship Id="rId7" Type="http://schemas.openxmlformats.org/officeDocument/2006/relationships/hyperlink" Target="https://www.biblegateway.com/passage/?search=Hebrews%209&amp;version=NASB#fen-NASB-30107q" TargetMode="External"/><Relationship Id="rId2" Type="http://schemas.openxmlformats.org/officeDocument/2006/relationships/hyperlink" Target="https://www.biblegateway.com/passage/?search=Hebrews%209&amp;version=NASB#fen-NASB-30104l" TargetMode="External"/><Relationship Id="rId1" Type="http://schemas.openxmlformats.org/officeDocument/2006/relationships/slideLayout" Target="../slideLayouts/slideLayout2.xml"/><Relationship Id="rId6" Type="http://schemas.openxmlformats.org/officeDocument/2006/relationships/hyperlink" Target="https://www.biblegateway.com/passage/?search=Hebrews%209&amp;version=NASB#fen-NASB-30106p" TargetMode="External"/><Relationship Id="rId5" Type="http://schemas.openxmlformats.org/officeDocument/2006/relationships/hyperlink" Target="https://www.biblegateway.com/passage/?search=Hebrews%209&amp;version=NASB#fen-NASB-30106o" TargetMode="External"/><Relationship Id="rId4" Type="http://schemas.openxmlformats.org/officeDocument/2006/relationships/hyperlink" Target="https://www.biblegateway.com/passage/?search=Hebrews%209&amp;version=NASB#fen-NASB-30105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biblegateway.com/passage/?search=Hebrews%209&amp;version=NASB#fen-NASB-30109s" TargetMode="External"/><Relationship Id="rId2" Type="http://schemas.openxmlformats.org/officeDocument/2006/relationships/hyperlink" Target="https://www.biblegateway.com/passage/?search=Hebrews%209&amp;version=NASB#fen-NASB-30109r" TargetMode="External"/><Relationship Id="rId1" Type="http://schemas.openxmlformats.org/officeDocument/2006/relationships/slideLayout" Target="../slideLayouts/slideLayout2.xml"/><Relationship Id="rId5" Type="http://schemas.openxmlformats.org/officeDocument/2006/relationships/hyperlink" Target="https://www.biblegateway.com/passage/?search=Hebrews%209&amp;version=NASB#fen-NASB-30110u" TargetMode="External"/><Relationship Id="rId4" Type="http://schemas.openxmlformats.org/officeDocument/2006/relationships/hyperlink" Target="https://www.biblegateway.com/passage/?search=Hebrews%209&amp;version=NASB#fen-NASB-30110t"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biblegateway.com/passage/?search=Hebrews%209&amp;version=NASB#fen-NASB-30114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biblegateway.com/passage/?search=Hebrews%209&amp;version=NASB#fen-NASB-30119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f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fi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jfif"/><Relationship Id="rId5" Type="http://schemas.openxmlformats.org/officeDocument/2006/relationships/image" Target="../media/image3.jf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240" y="365125"/>
            <a:ext cx="7401560" cy="5608955"/>
          </a:xfrm>
        </p:spPr>
        <p:txBody>
          <a:bodyPr>
            <a:normAutofit/>
          </a:bodyPr>
          <a:lstStyle/>
          <a:p>
            <a:pPr algn="ctr"/>
            <a:r>
              <a:rPr lang="en-US" dirty="0">
                <a:solidFill>
                  <a:schemeClr val="bg1"/>
                </a:solidFill>
                <a:latin typeface="Mistral" panose="03090702030407020403" pitchFamily="66" charset="0"/>
              </a:rPr>
              <a:t>Why The Cross is the </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Greatest Day in History…</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because History is HIS-STORY</a:t>
            </a:r>
            <a:br>
              <a:rPr lang="en-US" dirty="0">
                <a:solidFill>
                  <a:schemeClr val="bg1"/>
                </a:solidFill>
                <a:latin typeface="Mistral" panose="03090702030407020403" pitchFamily="66" charset="0"/>
              </a:rPr>
            </a:br>
            <a:r>
              <a:rPr lang="en-US" dirty="0">
                <a:solidFill>
                  <a:schemeClr val="bg1"/>
                </a:solidFill>
                <a:latin typeface="Mistral" panose="03090702030407020403" pitchFamily="66" charset="0"/>
              </a:rPr>
              <a:t>By: Marcia A Lennick</a:t>
            </a:r>
            <a:br>
              <a:rPr lang="en-US" dirty="0">
                <a:solidFill>
                  <a:schemeClr val="bg1"/>
                </a:solidFill>
                <a:latin typeface="Mistral" panose="03090702030407020403" pitchFamily="66" charset="0"/>
              </a:rPr>
            </a:br>
            <a:endParaRPr lang="en-US" dirty="0">
              <a:solidFill>
                <a:schemeClr val="bg1"/>
              </a:solidFill>
              <a:latin typeface="Mistral" panose="03090702030407020403" pitchFamily="66" charset="0"/>
            </a:endParaRPr>
          </a:p>
        </p:txBody>
      </p:sp>
      <p:pic>
        <p:nvPicPr>
          <p:cNvPr id="4" name="Picture 3">
            <a:extLst>
              <a:ext uri="{FF2B5EF4-FFF2-40B4-BE49-F238E27FC236}">
                <a16:creationId xmlns:a16="http://schemas.microsoft.com/office/drawing/2014/main" id="{9567478B-0F7A-349C-36B1-F005EA6050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595" y="4542750"/>
            <a:ext cx="2667726" cy="1858049"/>
          </a:xfrm>
          <a:prstGeom prst="rect">
            <a:avLst/>
          </a:prstGeom>
        </p:spPr>
      </p:pic>
    </p:spTree>
    <p:extLst>
      <p:ext uri="{BB962C8B-B14F-4D97-AF65-F5344CB8AC3E}">
        <p14:creationId xmlns:p14="http://schemas.microsoft.com/office/powerpoint/2010/main" val="425483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Premise of Hebrew Law</a:t>
            </a:r>
          </a:p>
        </p:txBody>
      </p:sp>
      <p:sp>
        <p:nvSpPr>
          <p:cNvPr id="8" name="TextBox 7">
            <a:extLst>
              <a:ext uri="{FF2B5EF4-FFF2-40B4-BE49-F238E27FC236}">
                <a16:creationId xmlns:a16="http://schemas.microsoft.com/office/drawing/2014/main" id="{12D7E9AB-D70F-862D-EA4D-55399566C0C8}"/>
              </a:ext>
            </a:extLst>
          </p:cNvPr>
          <p:cNvSpPr txBox="1"/>
          <p:nvPr/>
        </p:nvSpPr>
        <p:spPr>
          <a:xfrm>
            <a:off x="286750" y="966787"/>
            <a:ext cx="11462921" cy="5509200"/>
          </a:xfrm>
          <a:prstGeom prst="rect">
            <a:avLst/>
          </a:prstGeom>
          <a:noFill/>
        </p:spPr>
        <p:txBody>
          <a:bodyPr wrap="square">
            <a:spAutoFit/>
          </a:bodyPr>
          <a:lstStyle/>
          <a:p>
            <a:pPr marL="0" indent="0">
              <a:buNone/>
            </a:pPr>
            <a:r>
              <a:rPr lang="en-US" sz="2200" b="1" dirty="0">
                <a:latin typeface="Times New Roman" panose="02020603050405020304" pitchFamily="18" charset="0"/>
                <a:cs typeface="Times New Roman" panose="02020603050405020304" pitchFamily="18" charset="0"/>
              </a:rPr>
              <a:t>The Hebrews respected the dignity of Labor</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-Proverbs 6:6, 6:9, 10:26, 13:4, 20:4, 26:16</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The Hebrews placed high value on education</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-Adults –their education included the public reading of the Law every 7 years – </a:t>
            </a:r>
            <a:r>
              <a:rPr lang="en-US" sz="2200" dirty="0" err="1">
                <a:latin typeface="Times New Roman" panose="02020603050405020304" pitchFamily="18" charset="0"/>
                <a:cs typeface="Times New Roman" panose="02020603050405020304" pitchFamily="18" charset="0"/>
              </a:rPr>
              <a:t>Deut</a:t>
            </a:r>
            <a:r>
              <a:rPr lang="en-US" sz="2200" dirty="0">
                <a:latin typeface="Times New Roman" panose="02020603050405020304" pitchFamily="18" charset="0"/>
                <a:cs typeface="Times New Roman" panose="02020603050405020304" pitchFamily="18" charset="0"/>
              </a:rPr>
              <a:t> 31:12-	13</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Covenant renewal enactments occurred: Deut. 29-30; Joshua 23-24</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Periodic national festivals in which Israel’s history and tradition were taught</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Hebrews values liberty, and their legal instructions were designed to promote and protect liberty</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Leviticus 25:10</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 the Old Testament, Liberty had various contexts: National freedom led out by bondage 	by Egypt, freedom as an Independent State, freedom from servanthood in the year of Jubilee 	and freedom from oppressive burdens, thou shalt/thou shalt not – gave Hebrews boundaries 	by God of what to do or not to do</a:t>
            </a:r>
            <a:endParaRPr lang="en-US" sz="22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7FCE24D-4CDD-3BD6-971D-B022EB516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68" y="0"/>
            <a:ext cx="12116832" cy="6858000"/>
          </a:xfrm>
          <a:prstGeom prst="rect">
            <a:avLst/>
          </a:prstGeom>
        </p:spPr>
      </p:pic>
      <p:pic>
        <p:nvPicPr>
          <p:cNvPr id="3" name="Picture 2">
            <a:extLst>
              <a:ext uri="{FF2B5EF4-FFF2-40B4-BE49-F238E27FC236}">
                <a16:creationId xmlns:a16="http://schemas.microsoft.com/office/drawing/2014/main" id="{87F1D35F-F51B-1FF2-1B84-191F240DE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47579" cy="6858000"/>
          </a:xfrm>
          <a:prstGeom prst="rect">
            <a:avLst/>
          </a:prstGeom>
        </p:spPr>
      </p:pic>
      <p:pic>
        <p:nvPicPr>
          <p:cNvPr id="4" name="Picture 3">
            <a:extLst>
              <a:ext uri="{FF2B5EF4-FFF2-40B4-BE49-F238E27FC236}">
                <a16:creationId xmlns:a16="http://schemas.microsoft.com/office/drawing/2014/main" id="{7BC3519B-7B3D-9469-04BA-B336C2258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347578" cy="6858000"/>
          </a:xfrm>
          <a:prstGeom prst="rect">
            <a:avLst/>
          </a:prstGeom>
        </p:spPr>
      </p:pic>
    </p:spTree>
    <p:extLst>
      <p:ext uri="{BB962C8B-B14F-4D97-AF65-F5344CB8AC3E}">
        <p14:creationId xmlns:p14="http://schemas.microsoft.com/office/powerpoint/2010/main" val="125444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92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FA4A-30D0-8F19-F1A6-587C521CB927}"/>
              </a:ext>
            </a:extLst>
          </p:cNvPr>
          <p:cNvSpPr>
            <a:spLocks noGrp="1"/>
          </p:cNvSpPr>
          <p:nvPr>
            <p:ph type="title"/>
          </p:nvPr>
        </p:nvSpPr>
        <p:spPr/>
        <p:txBody>
          <a:bodyPr/>
          <a:lstStyle/>
          <a:p>
            <a:pPr algn="ctr"/>
            <a:r>
              <a:rPr lang="en-US" i="1" dirty="0">
                <a:solidFill>
                  <a:srgbClr val="FFFF00"/>
                </a:solidFill>
                <a:latin typeface="Times New Roman" panose="02020603050405020304" pitchFamily="18" charset="0"/>
                <a:cs typeface="Times New Roman" panose="02020603050405020304" pitchFamily="18" charset="0"/>
              </a:rPr>
              <a:t>What is Lent?  </a:t>
            </a:r>
          </a:p>
        </p:txBody>
      </p:sp>
      <p:sp>
        <p:nvSpPr>
          <p:cNvPr id="3" name="Content Placeholder 2">
            <a:extLst>
              <a:ext uri="{FF2B5EF4-FFF2-40B4-BE49-F238E27FC236}">
                <a16:creationId xmlns:a16="http://schemas.microsoft.com/office/drawing/2014/main" id="{7BFE6B36-DD50-B42B-05DD-82F4D35FA793}"/>
              </a:ext>
            </a:extLst>
          </p:cNvPr>
          <p:cNvSpPr>
            <a:spLocks noGrp="1"/>
          </p:cNvSpPr>
          <p:nvPr>
            <p:ph idx="1"/>
          </p:nvPr>
        </p:nvSpPr>
        <p:spPr>
          <a:xfrm>
            <a:off x="838200" y="2141537"/>
            <a:ext cx="10515600" cy="4351338"/>
          </a:xfrm>
        </p:spPr>
        <p:txBody>
          <a:bodyPr/>
          <a:lstStyle/>
          <a:p>
            <a:r>
              <a:rPr lang="en-US" dirty="0">
                <a:solidFill>
                  <a:srgbClr val="FFFF00"/>
                </a:solidFill>
                <a:latin typeface="Times New Roman" panose="02020603050405020304" pitchFamily="18" charset="0"/>
                <a:cs typeface="Times New Roman" panose="02020603050405020304" pitchFamily="18" charset="0"/>
              </a:rPr>
              <a:t>Usually occurs 6 weeks to Easter. It’s a time of prayer, fasting, and preparation for Easter.</a:t>
            </a:r>
          </a:p>
          <a:p>
            <a:r>
              <a:rPr lang="en-US" dirty="0">
                <a:solidFill>
                  <a:srgbClr val="FFFF00"/>
                </a:solidFill>
                <a:latin typeface="Times New Roman" panose="02020603050405020304" pitchFamily="18" charset="0"/>
                <a:cs typeface="Times New Roman" panose="02020603050405020304" pitchFamily="18" charset="0"/>
              </a:rPr>
              <a:t>I personally LOVE how Catholics will burn the palm branches from the year before to put the Cross of Christ on their forehead for Ash Wednesday.</a:t>
            </a:r>
          </a:p>
          <a:p>
            <a:r>
              <a:rPr lang="en-US" dirty="0">
                <a:solidFill>
                  <a:srgbClr val="FFFF00"/>
                </a:solidFill>
                <a:latin typeface="Times New Roman" panose="02020603050405020304" pitchFamily="18" charset="0"/>
                <a:cs typeface="Times New Roman" panose="02020603050405020304" pitchFamily="18" charset="0"/>
              </a:rPr>
              <a:t>The reason we have Clam Chowder on Fridays.</a:t>
            </a:r>
          </a:p>
        </p:txBody>
      </p:sp>
      <p:pic>
        <p:nvPicPr>
          <p:cNvPr id="5" name="Picture 4">
            <a:extLst>
              <a:ext uri="{FF2B5EF4-FFF2-40B4-BE49-F238E27FC236}">
                <a16:creationId xmlns:a16="http://schemas.microsoft.com/office/drawing/2014/main" id="{86DFCF16-706C-7394-5C76-01A93115BB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88080" cy="1991360"/>
          </a:xfrm>
          <a:prstGeom prst="rect">
            <a:avLst/>
          </a:prstGeom>
        </p:spPr>
      </p:pic>
    </p:spTree>
    <p:extLst>
      <p:ext uri="{BB962C8B-B14F-4D97-AF65-F5344CB8AC3E}">
        <p14:creationId xmlns:p14="http://schemas.microsoft.com/office/powerpoint/2010/main" val="207009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92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FA4A-30D0-8F19-F1A6-587C521CB927}"/>
              </a:ext>
            </a:extLst>
          </p:cNvPr>
          <p:cNvSpPr>
            <a:spLocks noGrp="1"/>
          </p:cNvSpPr>
          <p:nvPr>
            <p:ph type="title"/>
          </p:nvPr>
        </p:nvSpPr>
        <p:spPr/>
        <p:txBody>
          <a:bodyPr/>
          <a:lstStyle/>
          <a:p>
            <a:pPr algn="ctr"/>
            <a:r>
              <a:rPr lang="en-US" i="1" dirty="0">
                <a:solidFill>
                  <a:srgbClr val="FFFF00"/>
                </a:solidFill>
                <a:latin typeface="Times New Roman" panose="02020603050405020304" pitchFamily="18" charset="0"/>
                <a:cs typeface="Times New Roman" panose="02020603050405020304" pitchFamily="18" charset="0"/>
              </a:rPr>
              <a:t>Origins of Lent</a:t>
            </a:r>
          </a:p>
        </p:txBody>
      </p:sp>
      <p:sp>
        <p:nvSpPr>
          <p:cNvPr id="3" name="Content Placeholder 2">
            <a:extLst>
              <a:ext uri="{FF2B5EF4-FFF2-40B4-BE49-F238E27FC236}">
                <a16:creationId xmlns:a16="http://schemas.microsoft.com/office/drawing/2014/main" id="{7BFE6B36-DD50-B42B-05DD-82F4D35FA793}"/>
              </a:ext>
            </a:extLst>
          </p:cNvPr>
          <p:cNvSpPr>
            <a:spLocks noGrp="1"/>
          </p:cNvSpPr>
          <p:nvPr>
            <p:ph idx="1"/>
          </p:nvPr>
        </p:nvSpPr>
        <p:spPr>
          <a:xfrm>
            <a:off x="756920" y="2262505"/>
            <a:ext cx="10515600" cy="4351338"/>
          </a:xfrm>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Council of </a:t>
            </a:r>
            <a:r>
              <a:rPr lang="en-US" dirty="0" err="1">
                <a:solidFill>
                  <a:srgbClr val="FFFF00"/>
                </a:solidFill>
                <a:latin typeface="Times New Roman" panose="02020603050405020304" pitchFamily="18" charset="0"/>
                <a:cs typeface="Times New Roman" panose="02020603050405020304" pitchFamily="18" charset="0"/>
              </a:rPr>
              <a:t>Nicea</a:t>
            </a:r>
            <a:r>
              <a:rPr lang="en-US" dirty="0">
                <a:solidFill>
                  <a:srgbClr val="FFFF00"/>
                </a:solidFill>
                <a:latin typeface="Times New Roman" panose="02020603050405020304" pitchFamily="18" charset="0"/>
                <a:cs typeface="Times New Roman" panose="02020603050405020304" pitchFamily="18" charset="0"/>
              </a:rPr>
              <a:t>, AD 325.</a:t>
            </a:r>
          </a:p>
          <a:p>
            <a:pPr lvl="1"/>
            <a:r>
              <a:rPr lang="en-US" sz="2800" dirty="0">
                <a:solidFill>
                  <a:srgbClr val="FFFF00"/>
                </a:solidFill>
                <a:latin typeface="Times New Roman" panose="02020603050405020304" pitchFamily="18" charset="0"/>
                <a:cs typeface="Times New Roman" panose="02020603050405020304" pitchFamily="18" charset="0"/>
              </a:rPr>
              <a:t>-This council was created to refute the claims that Christ was not divine.</a:t>
            </a:r>
          </a:p>
          <a:p>
            <a:pPr lvl="1"/>
            <a:r>
              <a:rPr lang="en-US" sz="2800" dirty="0">
                <a:solidFill>
                  <a:srgbClr val="FFFF00"/>
                </a:solidFill>
                <a:latin typeface="Times New Roman" panose="02020603050405020304" pitchFamily="18" charset="0"/>
                <a:cs typeface="Times New Roman" panose="02020603050405020304" pitchFamily="18" charset="0"/>
              </a:rPr>
              <a:t>-Councils would meet to discuss doctrine, canonization of Scripture, Church protocol.</a:t>
            </a:r>
          </a:p>
          <a:p>
            <a:r>
              <a:rPr lang="en-US" dirty="0">
                <a:solidFill>
                  <a:srgbClr val="FFFF00"/>
                </a:solidFill>
                <a:latin typeface="Times New Roman" panose="02020603050405020304" pitchFamily="18" charset="0"/>
                <a:cs typeface="Times New Roman" panose="02020603050405020304" pitchFamily="18" charset="0"/>
              </a:rPr>
              <a:t>At this time the Nicene Creed would be adopted by Church councils.</a:t>
            </a:r>
          </a:p>
          <a:p>
            <a:endParaRPr lang="en-US" dirty="0">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6BA4884-72A2-326B-72CA-CD1ADCEE0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88080" cy="1991360"/>
          </a:xfrm>
          <a:prstGeom prst="rect">
            <a:avLst/>
          </a:prstGeom>
        </p:spPr>
      </p:pic>
    </p:spTree>
    <p:extLst>
      <p:ext uri="{BB962C8B-B14F-4D97-AF65-F5344CB8AC3E}">
        <p14:creationId xmlns:p14="http://schemas.microsoft.com/office/powerpoint/2010/main" val="3389621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92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FA4A-30D0-8F19-F1A6-587C521CB927}"/>
              </a:ext>
            </a:extLst>
          </p:cNvPr>
          <p:cNvSpPr>
            <a:spLocks noGrp="1"/>
          </p:cNvSpPr>
          <p:nvPr>
            <p:ph type="title"/>
          </p:nvPr>
        </p:nvSpPr>
        <p:spPr/>
        <p:txBody>
          <a:bodyPr/>
          <a:lstStyle/>
          <a:p>
            <a:pPr algn="ctr"/>
            <a:r>
              <a:rPr lang="en-US" i="1" dirty="0">
                <a:solidFill>
                  <a:srgbClr val="FFFF00"/>
                </a:solidFill>
                <a:latin typeface="Times New Roman" panose="02020603050405020304" pitchFamily="18" charset="0"/>
                <a:cs typeface="Times New Roman" panose="02020603050405020304" pitchFamily="18" charset="0"/>
              </a:rPr>
              <a:t>Origins of Lent</a:t>
            </a:r>
          </a:p>
        </p:txBody>
      </p:sp>
      <p:sp>
        <p:nvSpPr>
          <p:cNvPr id="3" name="Content Placeholder 2">
            <a:extLst>
              <a:ext uri="{FF2B5EF4-FFF2-40B4-BE49-F238E27FC236}">
                <a16:creationId xmlns:a16="http://schemas.microsoft.com/office/drawing/2014/main" id="{7BFE6B36-DD50-B42B-05DD-82F4D35FA793}"/>
              </a:ext>
            </a:extLst>
          </p:cNvPr>
          <p:cNvSpPr>
            <a:spLocks noGrp="1"/>
          </p:cNvSpPr>
          <p:nvPr>
            <p:ph idx="1"/>
          </p:nvPr>
        </p:nvSpPr>
        <p:spPr>
          <a:xfrm>
            <a:off x="695960" y="2141537"/>
            <a:ext cx="10515600" cy="4351338"/>
          </a:xfrm>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Constantine was reigning at this time and converted to Christianity and made Christianity legal. </a:t>
            </a:r>
          </a:p>
          <a:p>
            <a:pPr lvl="1"/>
            <a:r>
              <a:rPr lang="en-US" sz="2800" dirty="0">
                <a:solidFill>
                  <a:srgbClr val="FFFF00"/>
                </a:solidFill>
                <a:latin typeface="Times New Roman" panose="02020603050405020304" pitchFamily="18" charset="0"/>
                <a:cs typeface="Times New Roman" panose="02020603050405020304" pitchFamily="18" charset="0"/>
              </a:rPr>
              <a:t>Prior to Constantine, Christians were under extreme persecution.</a:t>
            </a:r>
          </a:p>
          <a:p>
            <a:pPr lvl="1"/>
            <a:r>
              <a:rPr lang="en-US" sz="2800" dirty="0">
                <a:solidFill>
                  <a:srgbClr val="FFFF00"/>
                </a:solidFill>
                <a:latin typeface="Times New Roman" panose="02020603050405020304" pitchFamily="18" charset="0"/>
                <a:cs typeface="Times New Roman" panose="02020603050405020304" pitchFamily="18" charset="0"/>
              </a:rPr>
              <a:t>Constantine would issue the Edict of Milan, ending persecution.</a:t>
            </a:r>
          </a:p>
          <a:p>
            <a:pPr lvl="1"/>
            <a:r>
              <a:rPr lang="en-US" sz="2800" dirty="0">
                <a:solidFill>
                  <a:srgbClr val="FFFF00"/>
                </a:solidFill>
                <a:latin typeface="Times New Roman" panose="02020603050405020304" pitchFamily="18" charset="0"/>
                <a:cs typeface="Times New Roman" panose="02020603050405020304" pitchFamily="18" charset="0"/>
              </a:rPr>
              <a:t>During this time, Christians would use the Ichthus to show they were Christians.</a:t>
            </a:r>
          </a:p>
          <a:p>
            <a:pPr lvl="1"/>
            <a:endParaRPr lang="en-US" sz="2800" i="1" dirty="0">
              <a:solidFill>
                <a:srgbClr val="FFFF00"/>
              </a:solidFill>
              <a:latin typeface="Times New Roman" panose="02020603050405020304" pitchFamily="18" charset="0"/>
              <a:cs typeface="Times New Roman" panose="02020603050405020304" pitchFamily="18" charset="0"/>
            </a:endParaRPr>
          </a:p>
          <a:p>
            <a:endParaRPr lang="en-US" dirty="0">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AD55BC-3699-5122-407D-E183C538A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88080" cy="1991360"/>
          </a:xfrm>
          <a:prstGeom prst="rect">
            <a:avLst/>
          </a:prstGeom>
        </p:spPr>
      </p:pic>
      <p:pic>
        <p:nvPicPr>
          <p:cNvPr id="6" name="Picture 5">
            <a:extLst>
              <a:ext uri="{FF2B5EF4-FFF2-40B4-BE49-F238E27FC236}">
                <a16:creationId xmlns:a16="http://schemas.microsoft.com/office/drawing/2014/main" id="{8245950A-41F9-3B4F-F642-DE3145028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9090" y="4748530"/>
            <a:ext cx="2857500" cy="1485900"/>
          </a:xfrm>
          <a:prstGeom prst="rect">
            <a:avLst/>
          </a:prstGeom>
        </p:spPr>
      </p:pic>
    </p:spTree>
    <p:extLst>
      <p:ext uri="{BB962C8B-B14F-4D97-AF65-F5344CB8AC3E}">
        <p14:creationId xmlns:p14="http://schemas.microsoft.com/office/powerpoint/2010/main" val="265742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92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FA4A-30D0-8F19-F1A6-587C521CB927}"/>
              </a:ext>
            </a:extLst>
          </p:cNvPr>
          <p:cNvSpPr>
            <a:spLocks noGrp="1"/>
          </p:cNvSpPr>
          <p:nvPr>
            <p:ph type="title"/>
          </p:nvPr>
        </p:nvSpPr>
        <p:spPr/>
        <p:txBody>
          <a:bodyPr/>
          <a:lstStyle/>
          <a:p>
            <a:pPr algn="ctr"/>
            <a:r>
              <a:rPr lang="en-US" i="1" dirty="0">
                <a:solidFill>
                  <a:srgbClr val="FFFF00"/>
                </a:solidFill>
                <a:latin typeface="Times New Roman" panose="02020603050405020304" pitchFamily="18" charset="0"/>
                <a:cs typeface="Times New Roman" panose="02020603050405020304" pitchFamily="18" charset="0"/>
              </a:rPr>
              <a:t>Origins of Lent</a:t>
            </a:r>
          </a:p>
        </p:txBody>
      </p:sp>
      <p:sp>
        <p:nvSpPr>
          <p:cNvPr id="3" name="Content Placeholder 2">
            <a:extLst>
              <a:ext uri="{FF2B5EF4-FFF2-40B4-BE49-F238E27FC236}">
                <a16:creationId xmlns:a16="http://schemas.microsoft.com/office/drawing/2014/main" id="{7BFE6B36-DD50-B42B-05DD-82F4D35FA793}"/>
              </a:ext>
            </a:extLst>
          </p:cNvPr>
          <p:cNvSpPr>
            <a:spLocks noGrp="1"/>
          </p:cNvSpPr>
          <p:nvPr>
            <p:ph idx="1"/>
          </p:nvPr>
        </p:nvSpPr>
        <p:spPr>
          <a:xfrm>
            <a:off x="695960" y="2141537"/>
            <a:ext cx="10515600" cy="4351338"/>
          </a:xfrm>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St. Nicholas could have been at this church council.  </a:t>
            </a:r>
            <a:r>
              <a:rPr lang="en-US" i="1" dirty="0">
                <a:solidFill>
                  <a:schemeClr val="bg1"/>
                </a:solidFill>
                <a:latin typeface="Times New Roman" panose="02020603050405020304" pitchFamily="18" charset="0"/>
                <a:cs typeface="Times New Roman" panose="02020603050405020304" pitchFamily="18" charset="0"/>
              </a:rPr>
              <a:t>This would be the same St. Nicholas where we get the origins of Christmas from.</a:t>
            </a:r>
          </a:p>
          <a:p>
            <a:pPr lvl="1"/>
            <a:r>
              <a:rPr lang="en-US" sz="2800" i="1" dirty="0">
                <a:solidFill>
                  <a:srgbClr val="FFFF00"/>
                </a:solidFill>
                <a:latin typeface="Times New Roman" panose="02020603050405020304" pitchFamily="18" charset="0"/>
                <a:cs typeface="Times New Roman" panose="02020603050405020304" pitchFamily="18" charset="0"/>
              </a:rPr>
              <a:t>This same Nicholas would preach against the fertility Goddess that the Paul references in Acts 19</a:t>
            </a:r>
          </a:p>
          <a:p>
            <a:pPr marL="457200" lvl="1" indent="0">
              <a:buNone/>
            </a:pPr>
            <a:endParaRPr lang="en-US" sz="2800" i="1" dirty="0">
              <a:solidFill>
                <a:srgbClr val="FFFF00"/>
              </a:solidFill>
              <a:latin typeface="Times New Roman" panose="02020603050405020304" pitchFamily="18" charset="0"/>
              <a:cs typeface="Times New Roman" panose="02020603050405020304" pitchFamily="18" charset="0"/>
            </a:endParaRPr>
          </a:p>
          <a:p>
            <a:pPr lvl="1"/>
            <a:endParaRPr lang="en-US" sz="2800" i="1" dirty="0">
              <a:solidFill>
                <a:srgbClr val="FFFF00"/>
              </a:solidFill>
              <a:latin typeface="Times New Roman" panose="02020603050405020304" pitchFamily="18" charset="0"/>
              <a:cs typeface="Times New Roman" panose="02020603050405020304" pitchFamily="18" charset="0"/>
            </a:endParaRPr>
          </a:p>
          <a:p>
            <a:endParaRPr lang="en-US" dirty="0">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AD55BC-3699-5122-407D-E183C538A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88080" cy="1991360"/>
          </a:xfrm>
          <a:prstGeom prst="rect">
            <a:avLst/>
          </a:prstGeom>
        </p:spPr>
      </p:pic>
    </p:spTree>
    <p:extLst>
      <p:ext uri="{BB962C8B-B14F-4D97-AF65-F5344CB8AC3E}">
        <p14:creationId xmlns:p14="http://schemas.microsoft.com/office/powerpoint/2010/main" val="420499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928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FA4A-30D0-8F19-F1A6-587C521CB927}"/>
              </a:ext>
            </a:extLst>
          </p:cNvPr>
          <p:cNvSpPr>
            <a:spLocks noGrp="1"/>
          </p:cNvSpPr>
          <p:nvPr>
            <p:ph type="title"/>
          </p:nvPr>
        </p:nvSpPr>
        <p:spPr/>
        <p:txBody>
          <a:bodyPr>
            <a:normAutofit fontScale="90000"/>
          </a:bodyPr>
          <a:lstStyle/>
          <a:p>
            <a:pPr algn="ctr"/>
            <a:r>
              <a:rPr lang="en-US" i="1" dirty="0">
                <a:solidFill>
                  <a:srgbClr val="FFFF00"/>
                </a:solidFill>
                <a:latin typeface="Times New Roman" panose="02020603050405020304" pitchFamily="18" charset="0"/>
                <a:cs typeface="Times New Roman" panose="02020603050405020304" pitchFamily="18" charset="0"/>
              </a:rPr>
              <a:t>Should we celebrate</a:t>
            </a:r>
            <a:br>
              <a:rPr lang="en-US" i="1" dirty="0">
                <a:solidFill>
                  <a:srgbClr val="FFFF00"/>
                </a:solidFill>
                <a:latin typeface="Times New Roman" panose="02020603050405020304" pitchFamily="18" charset="0"/>
                <a:cs typeface="Times New Roman" panose="02020603050405020304" pitchFamily="18" charset="0"/>
              </a:rPr>
            </a:br>
            <a:r>
              <a:rPr lang="en-US" i="1" dirty="0">
                <a:solidFill>
                  <a:srgbClr val="FFFF00"/>
                </a:solidFill>
                <a:latin typeface="Times New Roman" panose="02020603050405020304" pitchFamily="18" charset="0"/>
                <a:cs typeface="Times New Roman" panose="02020603050405020304" pitchFamily="18" charset="0"/>
              </a:rPr>
              <a:t>Lent, Easter and</a:t>
            </a:r>
            <a:br>
              <a:rPr lang="en-US" i="1" dirty="0">
                <a:solidFill>
                  <a:srgbClr val="FFFF00"/>
                </a:solidFill>
                <a:latin typeface="Times New Roman" panose="02020603050405020304" pitchFamily="18" charset="0"/>
                <a:cs typeface="Times New Roman" panose="02020603050405020304" pitchFamily="18" charset="0"/>
              </a:rPr>
            </a:br>
            <a:r>
              <a:rPr lang="en-US" i="1" dirty="0">
                <a:solidFill>
                  <a:srgbClr val="FFFF00"/>
                </a:solidFill>
                <a:latin typeface="Times New Roman" panose="02020603050405020304" pitchFamily="18" charset="0"/>
                <a:cs typeface="Times New Roman" panose="02020603050405020304" pitchFamily="18" charset="0"/>
              </a:rPr>
              <a:t>Christmas?</a:t>
            </a:r>
          </a:p>
        </p:txBody>
      </p:sp>
      <p:sp>
        <p:nvSpPr>
          <p:cNvPr id="3" name="Content Placeholder 2">
            <a:extLst>
              <a:ext uri="{FF2B5EF4-FFF2-40B4-BE49-F238E27FC236}">
                <a16:creationId xmlns:a16="http://schemas.microsoft.com/office/drawing/2014/main" id="{7BFE6B36-DD50-B42B-05DD-82F4D35FA793}"/>
              </a:ext>
            </a:extLst>
          </p:cNvPr>
          <p:cNvSpPr>
            <a:spLocks noGrp="1"/>
          </p:cNvSpPr>
          <p:nvPr>
            <p:ph idx="1"/>
          </p:nvPr>
        </p:nvSpPr>
        <p:spPr>
          <a:xfrm>
            <a:off x="695960" y="2141537"/>
            <a:ext cx="10515600" cy="4351338"/>
          </a:xfrm>
        </p:spPr>
        <p:txBody>
          <a:bodyPr>
            <a:normAutofit/>
          </a:bodyPr>
          <a:lstStyle/>
          <a:p>
            <a:r>
              <a:rPr lang="en-US" dirty="0">
                <a:solidFill>
                  <a:srgbClr val="FFFF00"/>
                </a:solidFill>
                <a:latin typeface="Times New Roman" panose="02020603050405020304" pitchFamily="18" charset="0"/>
                <a:cs typeface="Times New Roman" panose="02020603050405020304" pitchFamily="18" charset="0"/>
              </a:rPr>
              <a:t>I would say do as your conscience says.</a:t>
            </a:r>
          </a:p>
          <a:p>
            <a:r>
              <a:rPr lang="en-US" dirty="0">
                <a:solidFill>
                  <a:schemeClr val="bg1"/>
                </a:solidFill>
                <a:latin typeface="Times New Roman" panose="02020603050405020304" pitchFamily="18" charset="0"/>
                <a:cs typeface="Times New Roman" panose="02020603050405020304" pitchFamily="18" charset="0"/>
              </a:rPr>
              <a:t>In American History, Christmas was actually illegal at one point.</a:t>
            </a:r>
          </a:p>
          <a:p>
            <a:r>
              <a:rPr lang="en-US" sz="2800" dirty="0">
                <a:solidFill>
                  <a:srgbClr val="FFFF00"/>
                </a:solidFill>
                <a:latin typeface="Times New Roman" panose="02020603050405020304" pitchFamily="18" charset="0"/>
                <a:cs typeface="Times New Roman" panose="02020603050405020304" pitchFamily="18" charset="0"/>
              </a:rPr>
              <a:t>I</a:t>
            </a:r>
            <a:r>
              <a:rPr lang="en-US" dirty="0">
                <a:solidFill>
                  <a:srgbClr val="FFFF00"/>
                </a:solidFill>
                <a:latin typeface="Times New Roman" panose="02020603050405020304" pitchFamily="18" charset="0"/>
                <a:cs typeface="Times New Roman" panose="02020603050405020304" pitchFamily="18" charset="0"/>
              </a:rPr>
              <a:t> know people who don’t celebrate Christmas to this day!</a:t>
            </a:r>
          </a:p>
          <a:p>
            <a:r>
              <a:rPr lang="en-US" sz="2800" dirty="0">
                <a:solidFill>
                  <a:srgbClr val="FFFF00"/>
                </a:solidFill>
                <a:latin typeface="Times New Roman" panose="02020603050405020304" pitchFamily="18" charset="0"/>
                <a:cs typeface="Times New Roman" panose="02020603050405020304" pitchFamily="18" charset="0"/>
              </a:rPr>
              <a:t>When I see Christmas I can see the green </a:t>
            </a:r>
            <a:r>
              <a:rPr lang="en-US" dirty="0">
                <a:solidFill>
                  <a:srgbClr val="FFFF00"/>
                </a:solidFill>
                <a:latin typeface="Times New Roman" panose="02020603050405020304" pitchFamily="18" charset="0"/>
                <a:cs typeface="Times New Roman" panose="02020603050405020304" pitchFamily="18" charset="0"/>
              </a:rPr>
              <a:t>on the trees represents eternal life and I am reminded Christ died on a Cross.</a:t>
            </a:r>
          </a:p>
          <a:p>
            <a:pPr marL="0" indent="0">
              <a:buNone/>
            </a:pPr>
            <a:endParaRPr lang="en-US" sz="2800" dirty="0">
              <a:solidFill>
                <a:srgbClr val="FFFF00"/>
              </a:solidFill>
              <a:latin typeface="Times New Roman" panose="02020603050405020304" pitchFamily="18" charset="0"/>
              <a:cs typeface="Times New Roman" panose="02020603050405020304" pitchFamily="18" charset="0"/>
            </a:endParaRPr>
          </a:p>
          <a:p>
            <a:endParaRPr lang="en-US" dirty="0">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AD55BC-3699-5122-407D-E183C538A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88080" cy="1991360"/>
          </a:xfrm>
          <a:prstGeom prst="rect">
            <a:avLst/>
          </a:prstGeom>
        </p:spPr>
      </p:pic>
    </p:spTree>
    <p:extLst>
      <p:ext uri="{BB962C8B-B14F-4D97-AF65-F5344CB8AC3E}">
        <p14:creationId xmlns:p14="http://schemas.microsoft.com/office/powerpoint/2010/main" val="359522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Premise of Hebrew Law</a:t>
            </a:r>
          </a:p>
        </p:txBody>
      </p:sp>
      <p:sp>
        <p:nvSpPr>
          <p:cNvPr id="8" name="TextBox 7">
            <a:extLst>
              <a:ext uri="{FF2B5EF4-FFF2-40B4-BE49-F238E27FC236}">
                <a16:creationId xmlns:a16="http://schemas.microsoft.com/office/drawing/2014/main" id="{12D7E9AB-D70F-862D-EA4D-55399566C0C8}"/>
              </a:ext>
            </a:extLst>
          </p:cNvPr>
          <p:cNvSpPr txBox="1"/>
          <p:nvPr/>
        </p:nvSpPr>
        <p:spPr>
          <a:xfrm>
            <a:off x="286750" y="966787"/>
            <a:ext cx="11462921" cy="5509200"/>
          </a:xfrm>
          <a:prstGeom prst="rect">
            <a:avLst/>
          </a:prstGeom>
          <a:noFill/>
        </p:spPr>
        <p:txBody>
          <a:bodyPr wrap="square">
            <a:spAutoFit/>
          </a:bodyPr>
          <a:lstStyle/>
          <a:p>
            <a:pPr marL="0" indent="0">
              <a:buNone/>
            </a:pPr>
            <a:r>
              <a:rPr lang="en-US" sz="2200" b="1" dirty="0">
                <a:latin typeface="Times New Roman" panose="02020603050405020304" pitchFamily="18" charset="0"/>
                <a:cs typeface="Times New Roman" panose="02020603050405020304" pitchFamily="18" charset="0"/>
              </a:rPr>
              <a:t>The Hebrews respected the dignity of Labor</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-Proverbs 6:6, 6:9, 10:26, 13:4, 20:4, 26:16</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The Hebrews placed high value on education</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-Adults –their education included the public reading of the Law every 7 years – </a:t>
            </a:r>
            <a:r>
              <a:rPr lang="en-US" sz="2200" dirty="0" err="1">
                <a:latin typeface="Times New Roman" panose="02020603050405020304" pitchFamily="18" charset="0"/>
                <a:cs typeface="Times New Roman" panose="02020603050405020304" pitchFamily="18" charset="0"/>
              </a:rPr>
              <a:t>Deut</a:t>
            </a:r>
            <a:r>
              <a:rPr lang="en-US" sz="2200" dirty="0">
                <a:latin typeface="Times New Roman" panose="02020603050405020304" pitchFamily="18" charset="0"/>
                <a:cs typeface="Times New Roman" panose="02020603050405020304" pitchFamily="18" charset="0"/>
              </a:rPr>
              <a:t> 31:12-	13</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Covenant renewal enactments occurred: Deut. 29-30; Joshua 23-24</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Periodic national festivals in which Israel’s history and tradition were taught</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Hebrews values liberty, and their legal instructions were designed to promote and protect liberty</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Leviticus 25:10</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 the Old Testament, Liberty had various contexts: National freedom led out by bondage 	by Egypt, freedom as an Independent State, freedom from servanthood in the year of Jubilee 	and freedom from oppressive burdens, thou shalt/thou shalt not – gave Hebrews boundaries 	by God of what to do or not to do</a:t>
            </a:r>
            <a:endParaRPr lang="en-US" sz="22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7FCE24D-4CDD-3BD6-971D-B022EB516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68" y="0"/>
            <a:ext cx="12116832" cy="6858000"/>
          </a:xfrm>
          <a:prstGeom prst="rect">
            <a:avLst/>
          </a:prstGeom>
        </p:spPr>
      </p:pic>
      <p:pic>
        <p:nvPicPr>
          <p:cNvPr id="3" name="Picture 2">
            <a:extLst>
              <a:ext uri="{FF2B5EF4-FFF2-40B4-BE49-F238E27FC236}">
                <a16:creationId xmlns:a16="http://schemas.microsoft.com/office/drawing/2014/main" id="{87F1D35F-F51B-1FF2-1B84-191F240DE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47579" cy="6858000"/>
          </a:xfrm>
          <a:prstGeom prst="rect">
            <a:avLst/>
          </a:prstGeom>
        </p:spPr>
      </p:pic>
      <p:pic>
        <p:nvPicPr>
          <p:cNvPr id="4" name="Picture 3">
            <a:extLst>
              <a:ext uri="{FF2B5EF4-FFF2-40B4-BE49-F238E27FC236}">
                <a16:creationId xmlns:a16="http://schemas.microsoft.com/office/drawing/2014/main" id="{7BC3519B-7B3D-9469-04BA-B336C22585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347578" cy="6858000"/>
          </a:xfrm>
          <a:prstGeom prst="rect">
            <a:avLst/>
          </a:prstGeom>
        </p:spPr>
      </p:pic>
      <p:pic>
        <p:nvPicPr>
          <p:cNvPr id="7" name="Picture 6">
            <a:extLst>
              <a:ext uri="{FF2B5EF4-FFF2-40B4-BE49-F238E27FC236}">
                <a16:creationId xmlns:a16="http://schemas.microsoft.com/office/drawing/2014/main" id="{BB169966-757A-061D-DA5F-03604731D8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28257"/>
            <a:ext cx="12347578" cy="6728143"/>
          </a:xfrm>
          <a:prstGeom prst="rect">
            <a:avLst/>
          </a:prstGeom>
        </p:spPr>
      </p:pic>
      <p:sp>
        <p:nvSpPr>
          <p:cNvPr id="9" name="TextBox 8">
            <a:extLst>
              <a:ext uri="{FF2B5EF4-FFF2-40B4-BE49-F238E27FC236}">
                <a16:creationId xmlns:a16="http://schemas.microsoft.com/office/drawing/2014/main" id="{56910E23-AAB1-5F88-6DEC-20F0B04F32F3}"/>
              </a:ext>
            </a:extLst>
          </p:cNvPr>
          <p:cNvSpPr txBox="1"/>
          <p:nvPr/>
        </p:nvSpPr>
        <p:spPr>
          <a:xfrm>
            <a:off x="2875280" y="504429"/>
            <a:ext cx="8117840" cy="769441"/>
          </a:xfrm>
          <a:prstGeom prst="rect">
            <a:avLst/>
          </a:prstGeom>
          <a:noFill/>
        </p:spPr>
        <p:txBody>
          <a:bodyPr wrap="square" rtlCol="0">
            <a:spAutoFit/>
          </a:bodyPr>
          <a:lstStyle/>
          <a:p>
            <a:r>
              <a:rPr lang="en-US" sz="4400" dirty="0">
                <a:solidFill>
                  <a:srgbClr val="FFFF00"/>
                </a:solidFill>
                <a:latin typeface="Times New Roman" panose="02020603050405020304" pitchFamily="18" charset="0"/>
                <a:cs typeface="Times New Roman" panose="02020603050405020304" pitchFamily="18" charset="0"/>
              </a:rPr>
              <a:t>How should I study the Bible?</a:t>
            </a:r>
          </a:p>
        </p:txBody>
      </p:sp>
      <p:pic>
        <p:nvPicPr>
          <p:cNvPr id="11" name="Picture 10">
            <a:extLst>
              <a:ext uri="{FF2B5EF4-FFF2-40B4-BE49-F238E27FC236}">
                <a16:creationId xmlns:a16="http://schemas.microsoft.com/office/drawing/2014/main" id="{2952F126-8CF0-5EBA-68A8-5FE44DC8B6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04" y="-45086"/>
            <a:ext cx="12347576" cy="6801486"/>
          </a:xfrm>
          <a:prstGeom prst="rect">
            <a:avLst/>
          </a:prstGeom>
        </p:spPr>
      </p:pic>
      <p:sp>
        <p:nvSpPr>
          <p:cNvPr id="12" name="TextBox 11">
            <a:extLst>
              <a:ext uri="{FF2B5EF4-FFF2-40B4-BE49-F238E27FC236}">
                <a16:creationId xmlns:a16="http://schemas.microsoft.com/office/drawing/2014/main" id="{85950B05-3959-C8B1-B574-5BDBDF92CF7C}"/>
              </a:ext>
            </a:extLst>
          </p:cNvPr>
          <p:cNvSpPr txBox="1"/>
          <p:nvPr/>
        </p:nvSpPr>
        <p:spPr>
          <a:xfrm>
            <a:off x="921504" y="1736228"/>
            <a:ext cx="10424160" cy="646331"/>
          </a:xfrm>
          <a:prstGeom prst="rect">
            <a:avLst/>
          </a:prstGeom>
          <a:noFill/>
        </p:spPr>
        <p:txBody>
          <a:bodyPr wrap="square" rtlCol="0">
            <a:spAutoFit/>
          </a:bodyPr>
          <a:lstStyle/>
          <a:p>
            <a:pPr algn="ctr"/>
            <a:r>
              <a:rPr lang="en-US" sz="3600" b="1" u="sng" dirty="0">
                <a:latin typeface="Times New Roman" panose="02020603050405020304" pitchFamily="18" charset="0"/>
                <a:cs typeface="Times New Roman" panose="02020603050405020304" pitchFamily="18" charset="0"/>
              </a:rPr>
              <a:t>How should I study the Bible?</a:t>
            </a:r>
          </a:p>
        </p:txBody>
      </p:sp>
      <p:sp>
        <p:nvSpPr>
          <p:cNvPr id="13" name="TextBox 12">
            <a:extLst>
              <a:ext uri="{FF2B5EF4-FFF2-40B4-BE49-F238E27FC236}">
                <a16:creationId xmlns:a16="http://schemas.microsoft.com/office/drawing/2014/main" id="{DC5E5C94-F2F9-64EC-C235-AB2FCB9A107C}"/>
              </a:ext>
            </a:extLst>
          </p:cNvPr>
          <p:cNvSpPr txBox="1"/>
          <p:nvPr/>
        </p:nvSpPr>
        <p:spPr>
          <a:xfrm>
            <a:off x="721360" y="2550160"/>
            <a:ext cx="11183890"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-Ask yourself what you’re reading – </a:t>
            </a:r>
          </a:p>
          <a:p>
            <a:r>
              <a:rPr lang="en-US" sz="2800" dirty="0">
                <a:latin typeface="Times New Roman" panose="02020603050405020304" pitchFamily="18" charset="0"/>
                <a:cs typeface="Times New Roman" panose="02020603050405020304" pitchFamily="18" charset="0"/>
              </a:rPr>
              <a:t>	-How does this passage relate to the entire chapter I’m in?</a:t>
            </a:r>
          </a:p>
          <a:p>
            <a:r>
              <a:rPr lang="en-US" sz="2800" dirty="0">
                <a:latin typeface="Times New Roman" panose="02020603050405020304" pitchFamily="18" charset="0"/>
                <a:cs typeface="Times New Roman" panose="02020603050405020304" pitchFamily="18" charset="0"/>
              </a:rPr>
              <a:t>	-How does this passage relate to the entire Book I’m in?  What was 	going on at the time the Book what was written? To whom was the 	Book Written? By whom was the Book written to, etc.</a:t>
            </a:r>
          </a:p>
          <a:p>
            <a:r>
              <a:rPr lang="en-US" sz="2800" dirty="0">
                <a:latin typeface="Times New Roman" panose="02020603050405020304" pitchFamily="18" charset="0"/>
                <a:cs typeface="Times New Roman" panose="02020603050405020304" pitchFamily="18" charset="0"/>
              </a:rPr>
              <a:t>	-How does this passage relate to the entire Bible as a whole?</a:t>
            </a:r>
          </a:p>
          <a:p>
            <a:r>
              <a:rPr lang="en-US" sz="2800" dirty="0">
                <a:latin typeface="Times New Roman" panose="02020603050405020304" pitchFamily="18" charset="0"/>
                <a:cs typeface="Times New Roman" panose="02020603050405020304" pitchFamily="18" charset="0"/>
              </a:rPr>
              <a:t>	-If you do this, one is less likely to take Scripture out of context.</a:t>
            </a:r>
          </a:p>
          <a:p>
            <a:r>
              <a:rPr lang="en-US" sz="2800" dirty="0">
                <a:latin typeface="Times New Roman" panose="02020603050405020304" pitchFamily="18" charset="0"/>
                <a:cs typeface="Times New Roman" panose="02020603050405020304" pitchFamily="18" charset="0"/>
              </a:rPr>
              <a:t>	-Remember Scripture never conflicts with itself.</a:t>
            </a:r>
          </a:p>
        </p:txBody>
      </p:sp>
    </p:spTree>
    <p:extLst>
      <p:ext uri="{BB962C8B-B14F-4D97-AF65-F5344CB8AC3E}">
        <p14:creationId xmlns:p14="http://schemas.microsoft.com/office/powerpoint/2010/main" val="214714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B23C-9680-A484-6990-E8AB2DAFD48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02CA2E8-B4F9-AA41-1DEA-605A59EEF4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89006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91A0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98E0EE-1874-8F8D-FCA7-9EFE44A5C5FD}"/>
              </a:ext>
            </a:extLst>
          </p:cNvPr>
          <p:cNvSpPr txBox="1"/>
          <p:nvPr/>
        </p:nvSpPr>
        <p:spPr>
          <a:xfrm>
            <a:off x="838200" y="467360"/>
            <a:ext cx="11099800" cy="5878532"/>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History behind Hebrews</a:t>
            </a:r>
          </a:p>
          <a:p>
            <a:pPr algn="ctr"/>
            <a:endParaRPr lang="en-US" sz="3200" b="1"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-persecution was occurring as Christianity was spreading during the first century</a:t>
            </a:r>
          </a:p>
          <a:p>
            <a:r>
              <a:rPr lang="en-US" sz="2800" dirty="0">
                <a:solidFill>
                  <a:schemeClr val="bg1"/>
                </a:solidFill>
                <a:latin typeface="Times New Roman" panose="02020603050405020304" pitchFamily="18" charset="0"/>
                <a:cs typeface="Times New Roman" panose="02020603050405020304" pitchFamily="18" charset="0"/>
              </a:rPr>
              <a:t>-the purpose of The Book of Hebrews – to encourage the Jewish Believers in Christ to stay steadfast in the faith</a:t>
            </a:r>
          </a:p>
          <a:p>
            <a:r>
              <a:rPr lang="en-US" sz="2800" dirty="0">
                <a:solidFill>
                  <a:schemeClr val="bg1"/>
                </a:solidFill>
                <a:latin typeface="Times New Roman" panose="02020603050405020304" pitchFamily="18" charset="0"/>
                <a:cs typeface="Times New Roman" panose="02020603050405020304" pitchFamily="18" charset="0"/>
              </a:rPr>
              <a:t>-author unknown</a:t>
            </a:r>
          </a:p>
          <a:p>
            <a:r>
              <a:rPr lang="en-US" sz="2800" dirty="0">
                <a:solidFill>
                  <a:schemeClr val="bg1"/>
                </a:solidFill>
                <a:latin typeface="Times New Roman" panose="02020603050405020304" pitchFamily="18" charset="0"/>
                <a:cs typeface="Times New Roman" panose="02020603050405020304" pitchFamily="18" charset="0"/>
              </a:rPr>
              <a:t>-Hebrews demonstrates the supremacy and sufficiency of Jesus Christ</a:t>
            </a:r>
          </a:p>
          <a:p>
            <a:r>
              <a:rPr lang="en-US" sz="2800" dirty="0">
                <a:solidFill>
                  <a:schemeClr val="bg1"/>
                </a:solidFill>
                <a:latin typeface="Times New Roman" panose="02020603050405020304" pitchFamily="18" charset="0"/>
                <a:cs typeface="Times New Roman" panose="02020603050405020304" pitchFamily="18" charset="0"/>
              </a:rPr>
              <a:t>	-better, more, great and greater appear some 45 times in this book, 	making Hebrews a book of superlatives about Christ</a:t>
            </a:r>
          </a:p>
          <a:p>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***notes on this slide taken from the David Jeremiah Study Bible***</a:t>
            </a:r>
          </a:p>
          <a:p>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451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91A0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98E0EE-1874-8F8D-FCA7-9EFE44A5C5FD}"/>
              </a:ext>
            </a:extLst>
          </p:cNvPr>
          <p:cNvSpPr txBox="1"/>
          <p:nvPr/>
        </p:nvSpPr>
        <p:spPr>
          <a:xfrm>
            <a:off x="838200" y="467360"/>
            <a:ext cx="11099800" cy="6309420"/>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History behind Hebrews</a:t>
            </a:r>
          </a:p>
          <a:p>
            <a:pPr algn="ctr"/>
            <a:endParaRPr lang="en-US" sz="3200" b="1"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-Jesus Christ was greater and superior than the angels, Moses and the priests (Chapters 1-7)</a:t>
            </a:r>
          </a:p>
          <a:p>
            <a:r>
              <a:rPr lang="en-US" sz="2800" dirty="0">
                <a:solidFill>
                  <a:schemeClr val="bg1"/>
                </a:solidFill>
                <a:latin typeface="Times New Roman" panose="02020603050405020304" pitchFamily="18" charset="0"/>
                <a:cs typeface="Times New Roman" panose="02020603050405020304" pitchFamily="18" charset="0"/>
              </a:rPr>
              <a:t>-He is our High Priest – as He gave a better and new covenant.  It was so sufficient that it would never need to be repeated (Chapters 8-10)</a:t>
            </a:r>
          </a:p>
          <a:p>
            <a:r>
              <a:rPr lang="en-US" sz="2800" dirty="0">
                <a:solidFill>
                  <a:schemeClr val="bg1"/>
                </a:solidFill>
                <a:latin typeface="Times New Roman" panose="02020603050405020304" pitchFamily="18" charset="0"/>
                <a:cs typeface="Times New Roman" panose="02020603050405020304" pitchFamily="18" charset="0"/>
              </a:rPr>
              <a:t>-B/C Jesus fulfills the OT, these Hebrew Christians were not following a new faith, but the author of perfector of the faith of their ancestors (Chapters 11-12)</a:t>
            </a:r>
          </a:p>
          <a:p>
            <a:r>
              <a:rPr lang="en-US" sz="2800" dirty="0">
                <a:solidFill>
                  <a:schemeClr val="bg1"/>
                </a:solidFill>
                <a:latin typeface="Times New Roman" panose="02020603050405020304" pitchFamily="18" charset="0"/>
                <a:cs typeface="Times New Roman" panose="02020603050405020304" pitchFamily="18" charset="0"/>
              </a:rPr>
              <a:t>-Christians need to persevere and let their lives be evidence of their faith (Chapter 13)</a:t>
            </a:r>
          </a:p>
          <a:p>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***notes on this slide taken from the David Jeremiah Study Bible***</a:t>
            </a:r>
          </a:p>
          <a:p>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14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240" y="365125"/>
            <a:ext cx="7401560" cy="5608955"/>
          </a:xfrm>
        </p:spPr>
        <p:txBody>
          <a:bodyPr>
            <a:normAutofit/>
          </a:bodyPr>
          <a:lstStyle/>
          <a:p>
            <a:pPr algn="ctr"/>
            <a:r>
              <a:rPr lang="en-US" sz="6600" dirty="0">
                <a:solidFill>
                  <a:schemeClr val="bg1"/>
                </a:solidFill>
                <a:latin typeface="Mistral" panose="03090702030407020403" pitchFamily="66" charset="0"/>
              </a:rPr>
              <a:t>Why The Cross is the </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Greatest Day in History</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By: Marcia A Lennick</a:t>
            </a:r>
            <a:br>
              <a:rPr lang="en-US" sz="6600" dirty="0">
                <a:solidFill>
                  <a:schemeClr val="bg1"/>
                </a:solidFill>
                <a:latin typeface="Mistral" panose="03090702030407020403" pitchFamily="66" charset="0"/>
              </a:rPr>
            </a:br>
            <a:endParaRPr lang="en-US" sz="6600" dirty="0">
              <a:solidFill>
                <a:schemeClr val="bg1"/>
              </a:solidFill>
              <a:latin typeface="Mistral" panose="03090702030407020403" pitchFamily="66" charset="0"/>
            </a:endParaRPr>
          </a:p>
        </p:txBody>
      </p:sp>
      <p:pic>
        <p:nvPicPr>
          <p:cNvPr id="4" name="Picture 3">
            <a:extLst>
              <a:ext uri="{FF2B5EF4-FFF2-40B4-BE49-F238E27FC236}">
                <a16:creationId xmlns:a16="http://schemas.microsoft.com/office/drawing/2014/main" id="{9567478B-0F7A-349C-36B1-F005EA6050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595" y="4542750"/>
            <a:ext cx="2667726" cy="1858049"/>
          </a:xfrm>
          <a:prstGeom prst="rect">
            <a:avLst/>
          </a:prstGeom>
        </p:spPr>
      </p:pic>
      <p:pic>
        <p:nvPicPr>
          <p:cNvPr id="12" name="Picture 11">
            <a:extLst>
              <a:ext uri="{FF2B5EF4-FFF2-40B4-BE49-F238E27FC236}">
                <a16:creationId xmlns:a16="http://schemas.microsoft.com/office/drawing/2014/main" id="{9DC6F7C1-EBAE-7814-E783-C348F61C2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6670"/>
            <a:ext cx="12192000" cy="6884670"/>
          </a:xfrm>
          <a:prstGeom prst="rect">
            <a:avLst/>
          </a:prstGeom>
        </p:spPr>
      </p:pic>
      <p:sp>
        <p:nvSpPr>
          <p:cNvPr id="14" name="TextBox 13">
            <a:extLst>
              <a:ext uri="{FF2B5EF4-FFF2-40B4-BE49-F238E27FC236}">
                <a16:creationId xmlns:a16="http://schemas.microsoft.com/office/drawing/2014/main" id="{B5C724D8-A532-0E85-A86A-1D2FD7867C06}"/>
              </a:ext>
            </a:extLst>
          </p:cNvPr>
          <p:cNvSpPr txBox="1"/>
          <p:nvPr/>
        </p:nvSpPr>
        <p:spPr>
          <a:xfrm>
            <a:off x="2646947" y="2315250"/>
            <a:ext cx="8706853" cy="2554545"/>
          </a:xfrm>
          <a:prstGeom prst="rect">
            <a:avLst/>
          </a:prstGeom>
          <a:noFill/>
        </p:spPr>
        <p:txBody>
          <a:bodyPr wrap="square">
            <a:spAutoFit/>
          </a:bodyPr>
          <a:lstStyle/>
          <a:p>
            <a:r>
              <a:rPr lang="en-US" sz="3200" b="0" i="0" dirty="0">
                <a:solidFill>
                  <a:schemeClr val="bg1"/>
                </a:solidFill>
                <a:effectLst/>
                <a:latin typeface="Roboto" panose="02000000000000000000" pitchFamily="2" charset="0"/>
              </a:rPr>
              <a:t>They took the branches of the palm trees and went out to meet Him, and began shouting, “Hosanna! Blessed is He who comes in the name of the Lord, indeed, the King of Israel!”</a:t>
            </a:r>
          </a:p>
          <a:p>
            <a:r>
              <a:rPr lang="en-US" sz="3200" dirty="0">
                <a:solidFill>
                  <a:schemeClr val="bg1"/>
                </a:solidFill>
                <a:latin typeface="Roboto" panose="02000000000000000000" pitchFamily="2" charset="0"/>
              </a:rPr>
              <a:t>-John 12:13</a:t>
            </a:r>
            <a:endParaRPr lang="en-US" sz="3200" dirty="0">
              <a:solidFill>
                <a:schemeClr val="bg1"/>
              </a:solidFill>
            </a:endParaRPr>
          </a:p>
        </p:txBody>
      </p:sp>
      <p:sp>
        <p:nvSpPr>
          <p:cNvPr id="15" name="TextBox 14">
            <a:extLst>
              <a:ext uri="{FF2B5EF4-FFF2-40B4-BE49-F238E27FC236}">
                <a16:creationId xmlns:a16="http://schemas.microsoft.com/office/drawing/2014/main" id="{DD4C4492-C8DF-FE1A-4447-DC17A058785A}"/>
              </a:ext>
            </a:extLst>
          </p:cNvPr>
          <p:cNvSpPr txBox="1"/>
          <p:nvPr/>
        </p:nvSpPr>
        <p:spPr>
          <a:xfrm>
            <a:off x="3878981" y="365124"/>
            <a:ext cx="8427720" cy="584775"/>
          </a:xfrm>
          <a:prstGeom prst="rect">
            <a:avLst/>
          </a:prstGeom>
          <a:noFill/>
        </p:spPr>
        <p:txBody>
          <a:bodyPr wrap="square" rtlCol="0">
            <a:spAutoFit/>
          </a:bodyPr>
          <a:lstStyle/>
          <a:p>
            <a:r>
              <a:rPr lang="en-US" sz="3200" dirty="0">
                <a:solidFill>
                  <a:schemeClr val="bg1"/>
                </a:solidFill>
                <a:latin typeface="Lucida Handwriting" panose="03010101010101010101" pitchFamily="66" charset="0"/>
              </a:rPr>
              <a:t>Today is Palm Sunday</a:t>
            </a:r>
          </a:p>
        </p:txBody>
      </p:sp>
    </p:spTree>
    <p:extLst>
      <p:ext uri="{BB962C8B-B14F-4D97-AF65-F5344CB8AC3E}">
        <p14:creationId xmlns:p14="http://schemas.microsoft.com/office/powerpoint/2010/main" val="407400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91A0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98E0EE-1874-8F8D-FCA7-9EFE44A5C5FD}"/>
              </a:ext>
            </a:extLst>
          </p:cNvPr>
          <p:cNvSpPr txBox="1"/>
          <p:nvPr/>
        </p:nvSpPr>
        <p:spPr>
          <a:xfrm>
            <a:off x="838200" y="467360"/>
            <a:ext cx="11099800" cy="5509200"/>
          </a:xfrm>
          <a:prstGeom prst="rect">
            <a:avLst/>
          </a:prstGeom>
          <a:noFill/>
        </p:spPr>
        <p:txBody>
          <a:bodyPr wrap="square" rtlCol="0">
            <a:spAutoFit/>
          </a:bodyPr>
          <a:lstStyle/>
          <a:p>
            <a:r>
              <a:rPr lang="en-US" sz="3200" b="1" i="0" dirty="0">
                <a:solidFill>
                  <a:schemeClr val="bg1"/>
                </a:solidFill>
                <a:effectLst/>
                <a:latin typeface="Times New Roman" panose="02020603050405020304" pitchFamily="18" charset="0"/>
                <a:cs typeface="Times New Roman" panose="02020603050405020304" pitchFamily="18" charset="0"/>
              </a:rPr>
              <a:t>9 </a:t>
            </a:r>
            <a:r>
              <a:rPr lang="en-US" sz="3200" b="0" i="0" dirty="0">
                <a:solidFill>
                  <a:schemeClr val="bg1"/>
                </a:solidFill>
                <a:effectLst/>
                <a:latin typeface="Times New Roman" panose="02020603050405020304" pitchFamily="18" charset="0"/>
                <a:cs typeface="Times New Roman" panose="02020603050405020304" pitchFamily="18" charset="0"/>
              </a:rPr>
              <a:t>Now even the first </a:t>
            </a:r>
            <a:r>
              <a:rPr lang="en-US" sz="3200" b="0" i="1" dirty="0">
                <a:solidFill>
                  <a:schemeClr val="bg1"/>
                </a:solidFill>
                <a:effectLst/>
                <a:latin typeface="Times New Roman" panose="02020603050405020304" pitchFamily="18" charset="0"/>
                <a:cs typeface="Times New Roman" panose="02020603050405020304" pitchFamily="18" charset="0"/>
              </a:rPr>
              <a:t>covenant</a:t>
            </a:r>
            <a:r>
              <a:rPr lang="en-US" sz="3200" b="0" i="0" dirty="0">
                <a:solidFill>
                  <a:schemeClr val="bg1"/>
                </a:solidFill>
                <a:effectLst/>
                <a:latin typeface="Times New Roman" panose="02020603050405020304" pitchFamily="18" charset="0"/>
                <a:cs typeface="Times New Roman" panose="02020603050405020304" pitchFamily="18" charset="0"/>
              </a:rPr>
              <a:t> had regulations for divine worship and the earthly sanctuary. </a:t>
            </a:r>
            <a:r>
              <a:rPr lang="en-US" sz="3200" b="1" i="0" baseline="30000" dirty="0">
                <a:solidFill>
                  <a:schemeClr val="bg1"/>
                </a:solidFill>
                <a:effectLst/>
                <a:latin typeface="Times New Roman" panose="02020603050405020304" pitchFamily="18" charset="0"/>
                <a:cs typeface="Times New Roman" panose="02020603050405020304" pitchFamily="18" charset="0"/>
              </a:rPr>
              <a:t>2 </a:t>
            </a:r>
            <a:r>
              <a:rPr lang="en-US" sz="3200" b="0" i="0" dirty="0">
                <a:solidFill>
                  <a:schemeClr val="bg1"/>
                </a:solidFill>
                <a:effectLst/>
                <a:latin typeface="Times New Roman" panose="02020603050405020304" pitchFamily="18" charset="0"/>
                <a:cs typeface="Times New Roman" panose="02020603050405020304" pitchFamily="18" charset="0"/>
              </a:rPr>
              <a:t>For a </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baseline="30000" dirty="0">
                <a:solidFill>
                  <a:schemeClr val="bg1"/>
                </a:solidFill>
                <a:effectLst/>
                <a:latin typeface="Times New Roman" panose="02020603050405020304" pitchFamily="18" charset="0"/>
                <a:cs typeface="Times New Roman" panose="02020603050405020304" pitchFamily="18" charset="0"/>
                <a:hlinkClick r:id="rId2" tooltip="See footnote a">
                  <a:extLst>
                    <a:ext uri="{A12FA001-AC4F-418D-AE19-62706E023703}">
                      <ahyp:hlinkClr xmlns:ahyp="http://schemas.microsoft.com/office/drawing/2018/hyperlinkcolor" val="tx"/>
                    </a:ext>
                  </a:extLst>
                </a:hlinkClick>
              </a:rPr>
              <a:t>a</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tabernacle was equipped, the </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baseline="30000" dirty="0">
                <a:solidFill>
                  <a:schemeClr val="bg1"/>
                </a:solidFill>
                <a:effectLst/>
                <a:latin typeface="Times New Roman" panose="02020603050405020304" pitchFamily="18" charset="0"/>
                <a:cs typeface="Times New Roman" panose="02020603050405020304" pitchFamily="18" charset="0"/>
                <a:hlinkClick r:id="rId3" tooltip="See footnote b">
                  <a:extLst>
                    <a:ext uri="{A12FA001-AC4F-418D-AE19-62706E023703}">
                      <ahyp:hlinkClr xmlns:ahyp="http://schemas.microsoft.com/office/drawing/2018/hyperlinkcolor" val="tx"/>
                    </a:ext>
                  </a:extLst>
                </a:hlinkClick>
              </a:rPr>
              <a:t>b</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outer </a:t>
            </a:r>
            <a:r>
              <a:rPr lang="en-US" sz="3200" b="0" i="1" dirty="0">
                <a:solidFill>
                  <a:schemeClr val="bg1"/>
                </a:solidFill>
                <a:effectLst/>
                <a:latin typeface="Times New Roman" panose="02020603050405020304" pitchFamily="18" charset="0"/>
                <a:cs typeface="Times New Roman" panose="02020603050405020304" pitchFamily="18" charset="0"/>
              </a:rPr>
              <a:t>sanctuary</a:t>
            </a:r>
            <a:r>
              <a:rPr lang="en-US" sz="3200" b="0" i="0" dirty="0">
                <a:solidFill>
                  <a:schemeClr val="bg1"/>
                </a:solidFill>
                <a:effectLst/>
                <a:latin typeface="Times New Roman" panose="02020603050405020304" pitchFamily="18" charset="0"/>
                <a:cs typeface="Times New Roman" panose="02020603050405020304" pitchFamily="18" charset="0"/>
              </a:rPr>
              <a:t>, in which </a:t>
            </a:r>
            <a:r>
              <a:rPr lang="en-US" sz="3200" b="0" i="1" dirty="0">
                <a:solidFill>
                  <a:schemeClr val="bg1"/>
                </a:solidFill>
                <a:effectLst/>
                <a:latin typeface="Times New Roman" panose="02020603050405020304" pitchFamily="18" charset="0"/>
                <a:cs typeface="Times New Roman" panose="02020603050405020304" pitchFamily="18" charset="0"/>
              </a:rPr>
              <a:t>were</a:t>
            </a:r>
            <a:r>
              <a:rPr lang="en-US" sz="3200" b="0" i="0" dirty="0">
                <a:solidFill>
                  <a:schemeClr val="bg1"/>
                </a:solidFill>
                <a:effectLst/>
                <a:latin typeface="Times New Roman" panose="02020603050405020304" pitchFamily="18" charset="0"/>
                <a:cs typeface="Times New Roman" panose="02020603050405020304" pitchFamily="18" charset="0"/>
              </a:rPr>
              <a:t> the lampstand, the table, and the </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baseline="30000" dirty="0">
                <a:solidFill>
                  <a:schemeClr val="bg1"/>
                </a:solidFill>
                <a:effectLst/>
                <a:latin typeface="Times New Roman" panose="02020603050405020304" pitchFamily="18" charset="0"/>
                <a:cs typeface="Times New Roman" panose="02020603050405020304" pitchFamily="18" charset="0"/>
                <a:hlinkClick r:id="rId4" tooltip="See footnote c">
                  <a:extLst>
                    <a:ext uri="{A12FA001-AC4F-418D-AE19-62706E023703}">
                      <ahyp:hlinkClr xmlns:ahyp="http://schemas.microsoft.com/office/drawing/2018/hyperlinkcolor" val="tx"/>
                    </a:ext>
                  </a:extLst>
                </a:hlinkClick>
              </a:rPr>
              <a:t>c</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sacred bread; this is called the Holy Place. </a:t>
            </a:r>
            <a:r>
              <a:rPr lang="en-US" sz="3200" b="1" i="0" baseline="30000" dirty="0">
                <a:solidFill>
                  <a:schemeClr val="bg1"/>
                </a:solidFill>
                <a:effectLst/>
                <a:latin typeface="Times New Roman" panose="02020603050405020304" pitchFamily="18" charset="0"/>
                <a:cs typeface="Times New Roman" panose="02020603050405020304" pitchFamily="18" charset="0"/>
              </a:rPr>
              <a:t>3 </a:t>
            </a:r>
            <a:r>
              <a:rPr lang="en-US" sz="3200" b="0" i="0" dirty="0">
                <a:solidFill>
                  <a:schemeClr val="bg1"/>
                </a:solidFill>
                <a:effectLst/>
                <a:latin typeface="Times New Roman" panose="02020603050405020304" pitchFamily="18" charset="0"/>
                <a:cs typeface="Times New Roman" panose="02020603050405020304" pitchFamily="18" charset="0"/>
              </a:rPr>
              <a:t>Behind the second veil there was a </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baseline="30000" dirty="0">
                <a:solidFill>
                  <a:schemeClr val="bg1"/>
                </a:solidFill>
                <a:effectLst/>
                <a:latin typeface="Times New Roman" panose="02020603050405020304" pitchFamily="18" charset="0"/>
                <a:cs typeface="Times New Roman" panose="02020603050405020304" pitchFamily="18" charset="0"/>
                <a:hlinkClick r:id="rId5" tooltip="See footnote d">
                  <a:extLst>
                    <a:ext uri="{A12FA001-AC4F-418D-AE19-62706E023703}">
                      <ahyp:hlinkClr xmlns:ahyp="http://schemas.microsoft.com/office/drawing/2018/hyperlinkcolor" val="tx"/>
                    </a:ext>
                  </a:extLst>
                </a:hlinkClick>
              </a:rPr>
              <a:t>d</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tabernacle which is called the Most Holy Place, </a:t>
            </a:r>
            <a:r>
              <a:rPr lang="en-US" sz="3200" b="1" i="0" baseline="30000" dirty="0">
                <a:solidFill>
                  <a:schemeClr val="bg1"/>
                </a:solidFill>
                <a:effectLst/>
                <a:latin typeface="Times New Roman" panose="02020603050405020304" pitchFamily="18" charset="0"/>
                <a:cs typeface="Times New Roman" panose="02020603050405020304" pitchFamily="18" charset="0"/>
              </a:rPr>
              <a:t>4 </a:t>
            </a:r>
            <a:r>
              <a:rPr lang="en-US" sz="3200" b="0" i="0" dirty="0">
                <a:solidFill>
                  <a:schemeClr val="bg1"/>
                </a:solidFill>
                <a:effectLst/>
                <a:latin typeface="Times New Roman" panose="02020603050405020304" pitchFamily="18" charset="0"/>
                <a:cs typeface="Times New Roman" panose="02020603050405020304" pitchFamily="18" charset="0"/>
              </a:rPr>
              <a:t>having a golden </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baseline="30000" dirty="0">
                <a:solidFill>
                  <a:schemeClr val="bg1"/>
                </a:solidFill>
                <a:effectLst/>
                <a:latin typeface="Times New Roman" panose="02020603050405020304" pitchFamily="18" charset="0"/>
                <a:cs typeface="Times New Roman" panose="02020603050405020304" pitchFamily="18" charset="0"/>
                <a:hlinkClick r:id="rId6" tooltip="See footnote e">
                  <a:extLst>
                    <a:ext uri="{A12FA001-AC4F-418D-AE19-62706E023703}">
                      <ahyp:hlinkClr xmlns:ahyp="http://schemas.microsoft.com/office/drawing/2018/hyperlinkcolor" val="tx"/>
                    </a:ext>
                  </a:extLst>
                </a:hlinkClick>
              </a:rPr>
              <a:t>e</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altar of incense and the ark of the covenant covered on all sides with gold, in which was a golden jar holding the manna, Aaron’s staff which budded, and the tablets of the covenant; </a:t>
            </a:r>
            <a:r>
              <a:rPr lang="en-US" sz="3200" b="1" i="0" baseline="30000" dirty="0">
                <a:solidFill>
                  <a:schemeClr val="bg1"/>
                </a:solidFill>
                <a:effectLst/>
                <a:latin typeface="Times New Roman" panose="02020603050405020304" pitchFamily="18" charset="0"/>
                <a:cs typeface="Times New Roman" panose="02020603050405020304" pitchFamily="18" charset="0"/>
              </a:rPr>
              <a:t>5 </a:t>
            </a:r>
            <a:r>
              <a:rPr lang="en-US" sz="3200" b="0" i="0" dirty="0">
                <a:solidFill>
                  <a:schemeClr val="bg1"/>
                </a:solidFill>
                <a:effectLst/>
                <a:latin typeface="Times New Roman" panose="02020603050405020304" pitchFamily="18" charset="0"/>
                <a:cs typeface="Times New Roman" panose="02020603050405020304" pitchFamily="18" charset="0"/>
              </a:rPr>
              <a:t>and above it </a:t>
            </a:r>
            <a:r>
              <a:rPr lang="en-US" sz="3200" b="0" i="1" dirty="0">
                <a:solidFill>
                  <a:schemeClr val="bg1"/>
                </a:solidFill>
                <a:effectLst/>
                <a:latin typeface="Times New Roman" panose="02020603050405020304" pitchFamily="18" charset="0"/>
                <a:cs typeface="Times New Roman" panose="02020603050405020304" pitchFamily="18" charset="0"/>
              </a:rPr>
              <a:t>were</a:t>
            </a:r>
            <a:r>
              <a:rPr lang="en-US" sz="3200" b="0" i="0" dirty="0">
                <a:solidFill>
                  <a:schemeClr val="bg1"/>
                </a:solidFill>
                <a:effectLst/>
                <a:latin typeface="Times New Roman" panose="02020603050405020304" pitchFamily="18" charset="0"/>
                <a:cs typeface="Times New Roman" panose="02020603050405020304" pitchFamily="18" charset="0"/>
              </a:rPr>
              <a:t> the cherubim of glory overshadowing the </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baseline="30000" dirty="0">
                <a:solidFill>
                  <a:schemeClr val="bg1"/>
                </a:solidFill>
                <a:effectLst/>
                <a:latin typeface="Times New Roman" panose="02020603050405020304" pitchFamily="18" charset="0"/>
                <a:cs typeface="Times New Roman" panose="02020603050405020304" pitchFamily="18" charset="0"/>
                <a:hlinkClick r:id="rId7" tooltip="See footnote f">
                  <a:extLst>
                    <a:ext uri="{A12FA001-AC4F-418D-AE19-62706E023703}">
                      <ahyp:hlinkClr xmlns:ahyp="http://schemas.microsoft.com/office/drawing/2018/hyperlinkcolor" val="tx"/>
                    </a:ext>
                  </a:extLst>
                </a:hlinkClick>
              </a:rPr>
              <a:t>f</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atoning cover; but about these things we cannot now speak in detail.</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099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91A0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98E0EE-1874-8F8D-FCA7-9EFE44A5C5FD}"/>
              </a:ext>
            </a:extLst>
          </p:cNvPr>
          <p:cNvSpPr txBox="1"/>
          <p:nvPr/>
        </p:nvSpPr>
        <p:spPr>
          <a:xfrm>
            <a:off x="838200" y="467360"/>
            <a:ext cx="11099800" cy="6001643"/>
          </a:xfrm>
          <a:prstGeom prst="rect">
            <a:avLst/>
          </a:prstGeom>
          <a:noFill/>
        </p:spPr>
        <p:txBody>
          <a:bodyPr wrap="square" rtlCol="0">
            <a:spAutoFit/>
          </a:bodyPr>
          <a:lstStyle/>
          <a:p>
            <a:r>
              <a:rPr lang="en-US" sz="3200" b="1" i="0" baseline="30000" dirty="0">
                <a:solidFill>
                  <a:schemeClr val="bg1"/>
                </a:solidFill>
                <a:effectLst/>
                <a:latin typeface="Times New Roman" panose="02020603050405020304" pitchFamily="18" charset="0"/>
                <a:cs typeface="Times New Roman" panose="02020603050405020304" pitchFamily="18" charset="0"/>
              </a:rPr>
              <a:t>6 </a:t>
            </a:r>
            <a:r>
              <a:rPr lang="en-US" sz="3200" b="0" i="0" dirty="0">
                <a:solidFill>
                  <a:schemeClr val="bg1"/>
                </a:solidFill>
                <a:effectLst/>
                <a:latin typeface="Times New Roman" panose="02020603050405020304" pitchFamily="18" charset="0"/>
                <a:cs typeface="Times New Roman" panose="02020603050405020304" pitchFamily="18" charset="0"/>
              </a:rPr>
              <a:t>Now when these things have been so prepared, the priests are continually entering the </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baseline="30000" dirty="0">
                <a:solidFill>
                  <a:schemeClr val="bg1"/>
                </a:solidFill>
                <a:effectLst/>
                <a:latin typeface="Times New Roman" panose="02020603050405020304" pitchFamily="18" charset="0"/>
                <a:cs typeface="Times New Roman" panose="02020603050405020304" pitchFamily="18" charset="0"/>
                <a:hlinkClick r:id="rId2" tooltip="See footnote g">
                  <a:extLst>
                    <a:ext uri="{A12FA001-AC4F-418D-AE19-62706E023703}">
                      <ahyp:hlinkClr xmlns:ahyp="http://schemas.microsoft.com/office/drawing/2018/hyperlinkcolor" val="tx"/>
                    </a:ext>
                  </a:extLst>
                </a:hlinkClick>
              </a:rPr>
              <a:t>g</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outer </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baseline="30000" dirty="0">
                <a:solidFill>
                  <a:schemeClr val="bg1"/>
                </a:solidFill>
                <a:effectLst/>
                <a:latin typeface="Times New Roman" panose="02020603050405020304" pitchFamily="18" charset="0"/>
                <a:cs typeface="Times New Roman" panose="02020603050405020304" pitchFamily="18" charset="0"/>
                <a:hlinkClick r:id="rId3" tooltip="See footnote h">
                  <a:extLst>
                    <a:ext uri="{A12FA001-AC4F-418D-AE19-62706E023703}">
                      <ahyp:hlinkClr xmlns:ahyp="http://schemas.microsoft.com/office/drawing/2018/hyperlinkcolor" val="tx"/>
                    </a:ext>
                  </a:extLst>
                </a:hlinkClick>
              </a:rPr>
              <a:t>h</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tabernacle, performing the divine worship, </a:t>
            </a:r>
            <a:r>
              <a:rPr lang="en-US" sz="3200" b="1" i="0" baseline="30000" dirty="0">
                <a:solidFill>
                  <a:schemeClr val="bg1"/>
                </a:solidFill>
                <a:effectLst/>
                <a:latin typeface="Times New Roman" panose="02020603050405020304" pitchFamily="18" charset="0"/>
                <a:cs typeface="Times New Roman" panose="02020603050405020304" pitchFamily="18" charset="0"/>
              </a:rPr>
              <a:t>7 </a:t>
            </a:r>
            <a:r>
              <a:rPr lang="en-US" sz="3200" b="0" i="0" dirty="0">
                <a:solidFill>
                  <a:schemeClr val="bg1"/>
                </a:solidFill>
                <a:effectLst/>
                <a:latin typeface="Times New Roman" panose="02020603050405020304" pitchFamily="18" charset="0"/>
                <a:cs typeface="Times New Roman" panose="02020603050405020304" pitchFamily="18" charset="0"/>
              </a:rPr>
              <a:t>but into the second, only the high priest </a:t>
            </a:r>
            <a:r>
              <a:rPr lang="en-US" sz="3200" b="0" i="1" dirty="0">
                <a:solidFill>
                  <a:schemeClr val="bg1"/>
                </a:solidFill>
                <a:effectLst/>
                <a:latin typeface="Times New Roman" panose="02020603050405020304" pitchFamily="18" charset="0"/>
                <a:cs typeface="Times New Roman" panose="02020603050405020304" pitchFamily="18" charset="0"/>
              </a:rPr>
              <a:t>enters</a:t>
            </a:r>
            <a:r>
              <a:rPr lang="en-US" sz="3200" b="0" i="0" dirty="0">
                <a:solidFill>
                  <a:schemeClr val="bg1"/>
                </a:solidFill>
                <a:effectLst/>
                <a:latin typeface="Times New Roman" panose="02020603050405020304" pitchFamily="18" charset="0"/>
                <a:cs typeface="Times New Roman" panose="02020603050405020304" pitchFamily="18" charset="0"/>
              </a:rPr>
              <a:t> once a year, not without </a:t>
            </a:r>
            <a:r>
              <a:rPr lang="en-US" sz="3200" b="0" i="1" dirty="0">
                <a:solidFill>
                  <a:schemeClr val="bg1"/>
                </a:solidFill>
                <a:effectLst/>
                <a:latin typeface="Times New Roman" panose="02020603050405020304" pitchFamily="18" charset="0"/>
                <a:cs typeface="Times New Roman" panose="02020603050405020304" pitchFamily="18" charset="0"/>
              </a:rPr>
              <a:t>taking</a:t>
            </a:r>
            <a:r>
              <a:rPr lang="en-US" sz="3200" b="0" i="0" dirty="0">
                <a:solidFill>
                  <a:schemeClr val="bg1"/>
                </a:solidFill>
                <a:effectLst/>
                <a:latin typeface="Times New Roman" panose="02020603050405020304" pitchFamily="18" charset="0"/>
                <a:cs typeface="Times New Roman" panose="02020603050405020304" pitchFamily="18" charset="0"/>
              </a:rPr>
              <a:t> blood which he offers for himself and for the </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baseline="30000" dirty="0" err="1">
                <a:solidFill>
                  <a:schemeClr val="bg1"/>
                </a:solidFill>
                <a:effectLst/>
                <a:latin typeface="Times New Roman" panose="02020603050405020304" pitchFamily="18" charset="0"/>
                <a:cs typeface="Times New Roman" panose="02020603050405020304" pitchFamily="18" charset="0"/>
                <a:hlinkClick r:id="rId4" tooltip="See footnote i">
                  <a:extLst>
                    <a:ext uri="{A12FA001-AC4F-418D-AE19-62706E023703}">
                      <ahyp:hlinkClr xmlns:ahyp="http://schemas.microsoft.com/office/drawing/2018/hyperlinkcolor" val="tx"/>
                    </a:ext>
                  </a:extLst>
                </a:hlinkClick>
              </a:rPr>
              <a:t>i</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sins of the people committed in ignorance. </a:t>
            </a:r>
            <a:r>
              <a:rPr lang="en-US" sz="3200" b="1" i="0" baseline="30000" dirty="0">
                <a:solidFill>
                  <a:schemeClr val="bg1"/>
                </a:solidFill>
                <a:effectLst/>
                <a:latin typeface="Times New Roman" panose="02020603050405020304" pitchFamily="18" charset="0"/>
                <a:cs typeface="Times New Roman" panose="02020603050405020304" pitchFamily="18" charset="0"/>
              </a:rPr>
              <a:t>8 </a:t>
            </a:r>
            <a:r>
              <a:rPr lang="en-US" sz="3200" b="0" i="0" dirty="0">
                <a:solidFill>
                  <a:schemeClr val="bg1"/>
                </a:solidFill>
                <a:effectLst/>
                <a:latin typeface="Times New Roman" panose="02020603050405020304" pitchFamily="18" charset="0"/>
                <a:cs typeface="Times New Roman" panose="02020603050405020304" pitchFamily="18" charset="0"/>
              </a:rPr>
              <a:t>The Holy Spirit </a:t>
            </a:r>
            <a:r>
              <a:rPr lang="en-US" sz="3200" b="0" i="1" dirty="0">
                <a:solidFill>
                  <a:schemeClr val="bg1"/>
                </a:solidFill>
                <a:effectLst/>
                <a:latin typeface="Times New Roman" panose="02020603050405020304" pitchFamily="18" charset="0"/>
                <a:cs typeface="Times New Roman" panose="02020603050405020304" pitchFamily="18" charset="0"/>
              </a:rPr>
              <a:t>is</a:t>
            </a:r>
            <a:r>
              <a:rPr lang="en-US" sz="3200" b="0" i="0" dirty="0">
                <a:solidFill>
                  <a:schemeClr val="bg1"/>
                </a:solidFill>
                <a:effectLst/>
                <a:latin typeface="Times New Roman" panose="02020603050405020304" pitchFamily="18" charset="0"/>
                <a:cs typeface="Times New Roman" panose="02020603050405020304" pitchFamily="18" charset="0"/>
              </a:rPr>
              <a:t> signifying this, that the way into the holy place has not yet been disclosed while the </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baseline="30000" dirty="0">
                <a:solidFill>
                  <a:schemeClr val="bg1"/>
                </a:solidFill>
                <a:effectLst/>
                <a:latin typeface="Times New Roman" panose="02020603050405020304" pitchFamily="18" charset="0"/>
                <a:cs typeface="Times New Roman" panose="02020603050405020304" pitchFamily="18" charset="0"/>
                <a:hlinkClick r:id="rId5" tooltip="See footnote j">
                  <a:extLst>
                    <a:ext uri="{A12FA001-AC4F-418D-AE19-62706E023703}">
                      <ahyp:hlinkClr xmlns:ahyp="http://schemas.microsoft.com/office/drawing/2018/hyperlinkcolor" val="tx"/>
                    </a:ext>
                  </a:extLst>
                </a:hlinkClick>
              </a:rPr>
              <a:t>j</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outer tabernacle is still standing, </a:t>
            </a:r>
            <a:r>
              <a:rPr lang="en-US" sz="3200" b="1" i="0" baseline="30000" dirty="0">
                <a:solidFill>
                  <a:schemeClr val="bg1"/>
                </a:solidFill>
                <a:effectLst/>
                <a:latin typeface="Times New Roman" panose="02020603050405020304" pitchFamily="18" charset="0"/>
                <a:cs typeface="Times New Roman" panose="02020603050405020304" pitchFamily="18" charset="0"/>
              </a:rPr>
              <a:t>9 </a:t>
            </a:r>
            <a:r>
              <a:rPr lang="en-US" sz="3200" b="0" i="0" dirty="0">
                <a:solidFill>
                  <a:schemeClr val="bg1"/>
                </a:solidFill>
                <a:effectLst/>
                <a:latin typeface="Times New Roman" panose="02020603050405020304" pitchFamily="18" charset="0"/>
                <a:cs typeface="Times New Roman" panose="02020603050405020304" pitchFamily="18" charset="0"/>
              </a:rPr>
              <a:t>which </a:t>
            </a:r>
            <a:r>
              <a:rPr lang="en-US" sz="3200" b="0" i="1" dirty="0">
                <a:solidFill>
                  <a:schemeClr val="bg1"/>
                </a:solidFill>
                <a:effectLst/>
                <a:latin typeface="Times New Roman" panose="02020603050405020304" pitchFamily="18" charset="0"/>
                <a:cs typeface="Times New Roman" panose="02020603050405020304" pitchFamily="18" charset="0"/>
              </a:rPr>
              <a:t>is</a:t>
            </a:r>
            <a:r>
              <a:rPr lang="en-US" sz="3200" b="0" i="0" dirty="0">
                <a:solidFill>
                  <a:schemeClr val="bg1"/>
                </a:solidFill>
                <a:effectLst/>
                <a:latin typeface="Times New Roman" panose="02020603050405020304" pitchFamily="18" charset="0"/>
                <a:cs typeface="Times New Roman" panose="02020603050405020304" pitchFamily="18" charset="0"/>
              </a:rPr>
              <a:t> a symbol for the present time. Accordingly both gifts and sacrifices are offered which cannot make the worshiper perfect in conscience, </a:t>
            </a:r>
            <a:r>
              <a:rPr lang="en-US" sz="3200" b="1" i="0" baseline="30000" dirty="0">
                <a:solidFill>
                  <a:schemeClr val="bg1"/>
                </a:solidFill>
                <a:effectLst/>
                <a:latin typeface="Times New Roman" panose="02020603050405020304" pitchFamily="18" charset="0"/>
                <a:cs typeface="Times New Roman" panose="02020603050405020304" pitchFamily="18" charset="0"/>
              </a:rPr>
              <a:t>10 </a:t>
            </a:r>
            <a:r>
              <a:rPr lang="en-US" sz="3200" b="0" i="0" dirty="0">
                <a:solidFill>
                  <a:schemeClr val="bg1"/>
                </a:solidFill>
                <a:effectLst/>
                <a:latin typeface="Times New Roman" panose="02020603050405020304" pitchFamily="18" charset="0"/>
                <a:cs typeface="Times New Roman" panose="02020603050405020304" pitchFamily="18" charset="0"/>
              </a:rPr>
              <a:t>since they </a:t>
            </a:r>
            <a:r>
              <a:rPr lang="en-US" sz="3200" b="0" i="1" dirty="0">
                <a:solidFill>
                  <a:schemeClr val="bg1"/>
                </a:solidFill>
                <a:effectLst/>
                <a:latin typeface="Times New Roman" panose="02020603050405020304" pitchFamily="18" charset="0"/>
                <a:cs typeface="Times New Roman" panose="02020603050405020304" pitchFamily="18" charset="0"/>
              </a:rPr>
              <a:t>relate</a:t>
            </a:r>
            <a:r>
              <a:rPr lang="en-US" sz="3200" b="0" i="0" dirty="0">
                <a:solidFill>
                  <a:schemeClr val="bg1"/>
                </a:solidFill>
                <a:effectLst/>
                <a:latin typeface="Times New Roman" panose="02020603050405020304" pitchFamily="18" charset="0"/>
                <a:cs typeface="Times New Roman" panose="02020603050405020304" pitchFamily="18" charset="0"/>
              </a:rPr>
              <a:t> only to food, drink, and various washings, regulations for the </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baseline="30000" dirty="0">
                <a:solidFill>
                  <a:schemeClr val="bg1"/>
                </a:solidFill>
                <a:effectLst/>
                <a:latin typeface="Times New Roman" panose="02020603050405020304" pitchFamily="18" charset="0"/>
                <a:cs typeface="Times New Roman" panose="02020603050405020304" pitchFamily="18" charset="0"/>
                <a:hlinkClick r:id="rId6" tooltip="See footnote k">
                  <a:extLst>
                    <a:ext uri="{A12FA001-AC4F-418D-AE19-62706E023703}">
                      <ahyp:hlinkClr xmlns:ahyp="http://schemas.microsoft.com/office/drawing/2018/hyperlinkcolor" val="tx"/>
                    </a:ext>
                  </a:extLst>
                </a:hlinkClick>
              </a:rPr>
              <a:t>k</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body imposed until a time of reformation.</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207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91A0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98E0EE-1874-8F8D-FCA7-9EFE44A5C5FD}"/>
              </a:ext>
            </a:extLst>
          </p:cNvPr>
          <p:cNvSpPr txBox="1"/>
          <p:nvPr/>
        </p:nvSpPr>
        <p:spPr>
          <a:xfrm>
            <a:off x="838200" y="467360"/>
            <a:ext cx="11099800" cy="5509200"/>
          </a:xfrm>
          <a:prstGeom prst="rect">
            <a:avLst/>
          </a:prstGeom>
          <a:noFill/>
        </p:spPr>
        <p:txBody>
          <a:bodyPr wrap="square" rtlCol="0">
            <a:spAutoFit/>
          </a:bodyPr>
          <a:lstStyle/>
          <a:p>
            <a:r>
              <a:rPr lang="en-US" sz="3200" b="1" i="0" baseline="30000" dirty="0">
                <a:solidFill>
                  <a:schemeClr val="bg1"/>
                </a:solidFill>
                <a:effectLst/>
                <a:latin typeface="Times New Roman" panose="02020603050405020304" pitchFamily="18" charset="0"/>
                <a:cs typeface="Times New Roman" panose="02020603050405020304" pitchFamily="18" charset="0"/>
              </a:rPr>
              <a:t>11 </a:t>
            </a:r>
            <a:r>
              <a:rPr lang="en-US" sz="3200" b="0" i="0" dirty="0">
                <a:solidFill>
                  <a:schemeClr val="bg1"/>
                </a:solidFill>
                <a:effectLst/>
                <a:latin typeface="Times New Roman" panose="02020603050405020304" pitchFamily="18" charset="0"/>
                <a:cs typeface="Times New Roman" panose="02020603050405020304" pitchFamily="18" charset="0"/>
              </a:rPr>
              <a:t>But when Christ appeared </a:t>
            </a:r>
            <a:r>
              <a:rPr lang="en-US" sz="3200" b="0" i="1" dirty="0">
                <a:solidFill>
                  <a:schemeClr val="bg1"/>
                </a:solidFill>
                <a:effectLst/>
                <a:latin typeface="Times New Roman" panose="02020603050405020304" pitchFamily="18" charset="0"/>
                <a:cs typeface="Times New Roman" panose="02020603050405020304" pitchFamily="18" charset="0"/>
              </a:rPr>
              <a:t>as</a:t>
            </a:r>
            <a:r>
              <a:rPr lang="en-US" sz="3200" b="0" i="0" dirty="0">
                <a:solidFill>
                  <a:schemeClr val="bg1"/>
                </a:solidFill>
                <a:effectLst/>
                <a:latin typeface="Times New Roman" panose="02020603050405020304" pitchFamily="18" charset="0"/>
                <a:cs typeface="Times New Roman" panose="02020603050405020304" pitchFamily="18" charset="0"/>
              </a:rPr>
              <a:t> a </a:t>
            </a:r>
            <a:r>
              <a:rPr lang="en-US" sz="3200" b="0" i="0" dirty="0">
                <a:solidFill>
                  <a:srgbClr val="FFFF00"/>
                </a:solidFill>
                <a:effectLst/>
                <a:latin typeface="Times New Roman" panose="02020603050405020304" pitchFamily="18" charset="0"/>
                <a:cs typeface="Times New Roman" panose="02020603050405020304" pitchFamily="18" charset="0"/>
              </a:rPr>
              <a:t>high priest </a:t>
            </a:r>
            <a:r>
              <a:rPr lang="en-US" sz="3200" b="0" i="0" dirty="0">
                <a:solidFill>
                  <a:schemeClr val="bg1"/>
                </a:solidFill>
                <a:effectLst/>
                <a:latin typeface="Times New Roman" panose="02020603050405020304" pitchFamily="18" charset="0"/>
                <a:cs typeface="Times New Roman" panose="02020603050405020304" pitchFamily="18" charset="0"/>
              </a:rPr>
              <a:t>of the good things </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baseline="30000" dirty="0">
                <a:solidFill>
                  <a:schemeClr val="bg1"/>
                </a:solidFill>
                <a:effectLst/>
                <a:latin typeface="Times New Roman" panose="02020603050405020304" pitchFamily="18" charset="0"/>
                <a:cs typeface="Times New Roman" panose="02020603050405020304" pitchFamily="18" charset="0"/>
                <a:hlinkClick r:id="rId2" tooltip="See footnote l">
                  <a:extLst>
                    <a:ext uri="{A12FA001-AC4F-418D-AE19-62706E023703}">
                      <ahyp:hlinkClr xmlns:ahyp="http://schemas.microsoft.com/office/drawing/2018/hyperlinkcolor" val="tx"/>
                    </a:ext>
                  </a:extLst>
                </a:hlinkClick>
              </a:rPr>
              <a:t>l</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having come, </a:t>
            </a:r>
            <a:r>
              <a:rPr lang="en-US" sz="3200" b="0" i="1" dirty="0">
                <a:solidFill>
                  <a:srgbClr val="00B0F0"/>
                </a:solidFill>
                <a:effectLst/>
                <a:latin typeface="Times New Roman" panose="02020603050405020304" pitchFamily="18" charset="0"/>
                <a:cs typeface="Times New Roman" panose="02020603050405020304" pitchFamily="18" charset="0"/>
              </a:rPr>
              <a:t>He entered</a:t>
            </a:r>
            <a:r>
              <a:rPr lang="en-US" sz="3200" b="0" i="0" dirty="0">
                <a:solidFill>
                  <a:srgbClr val="00B0F0"/>
                </a:solidFill>
                <a:effectLst/>
                <a:latin typeface="Times New Roman" panose="02020603050405020304" pitchFamily="18" charset="0"/>
                <a:cs typeface="Times New Roman" panose="02020603050405020304" pitchFamily="18" charset="0"/>
              </a:rPr>
              <a:t> through the greater and more perfect </a:t>
            </a:r>
            <a:r>
              <a:rPr lang="en-US" sz="3200" b="0" i="0" baseline="30000" dirty="0">
                <a:solidFill>
                  <a:srgbClr val="00B0F0"/>
                </a:solidFill>
                <a:effectLst/>
                <a:latin typeface="Times New Roman" panose="02020603050405020304" pitchFamily="18" charset="0"/>
                <a:cs typeface="Times New Roman" panose="02020603050405020304" pitchFamily="18" charset="0"/>
              </a:rPr>
              <a:t>[</a:t>
            </a:r>
            <a:r>
              <a:rPr lang="en-US" sz="3200" b="0" i="0" baseline="30000" dirty="0">
                <a:solidFill>
                  <a:srgbClr val="00B0F0"/>
                </a:solidFill>
                <a:effectLst/>
                <a:latin typeface="Times New Roman" panose="02020603050405020304" pitchFamily="18" charset="0"/>
                <a:cs typeface="Times New Roman" panose="02020603050405020304" pitchFamily="18" charset="0"/>
                <a:hlinkClick r:id="rId3" tooltip="See footnote m">
                  <a:extLst>
                    <a:ext uri="{A12FA001-AC4F-418D-AE19-62706E023703}">
                      <ahyp:hlinkClr xmlns:ahyp="http://schemas.microsoft.com/office/drawing/2018/hyperlinkcolor" val="tx"/>
                    </a:ext>
                  </a:extLst>
                </a:hlinkClick>
              </a:rPr>
              <a:t>m</a:t>
            </a:r>
            <a:r>
              <a:rPr lang="en-US" sz="3200" b="0" i="0" baseline="30000" dirty="0">
                <a:solidFill>
                  <a:srgbClr val="00B0F0"/>
                </a:solidFill>
                <a:effectLst/>
                <a:latin typeface="Times New Roman" panose="02020603050405020304" pitchFamily="18" charset="0"/>
                <a:cs typeface="Times New Roman" panose="02020603050405020304" pitchFamily="18" charset="0"/>
              </a:rPr>
              <a:t>]</a:t>
            </a:r>
            <a:r>
              <a:rPr lang="en-US" sz="3200" b="0" i="0" dirty="0">
                <a:solidFill>
                  <a:srgbClr val="00B0F0"/>
                </a:solidFill>
                <a:effectLst/>
                <a:latin typeface="Times New Roman" panose="02020603050405020304" pitchFamily="18" charset="0"/>
                <a:cs typeface="Times New Roman" panose="02020603050405020304" pitchFamily="18" charset="0"/>
              </a:rPr>
              <a:t>tabernacle, not made by hands, that is, not of this creation; </a:t>
            </a:r>
            <a:r>
              <a:rPr lang="en-US" sz="3200" b="1" i="0" baseline="30000" dirty="0">
                <a:solidFill>
                  <a:srgbClr val="00B0F0"/>
                </a:solidFill>
                <a:effectLst/>
                <a:latin typeface="Times New Roman" panose="02020603050405020304" pitchFamily="18" charset="0"/>
                <a:cs typeface="Times New Roman" panose="02020603050405020304" pitchFamily="18" charset="0"/>
              </a:rPr>
              <a:t>12 </a:t>
            </a:r>
            <a:r>
              <a:rPr lang="en-US" sz="3200" b="0" i="0" dirty="0">
                <a:solidFill>
                  <a:srgbClr val="00B0F0"/>
                </a:solidFill>
                <a:effectLst/>
                <a:latin typeface="Times New Roman" panose="02020603050405020304" pitchFamily="18" charset="0"/>
                <a:cs typeface="Times New Roman" panose="02020603050405020304" pitchFamily="18" charset="0"/>
              </a:rPr>
              <a:t>and not through the blood of goats and calves, </a:t>
            </a:r>
            <a:r>
              <a:rPr lang="en-US" sz="3200" b="0" i="0" dirty="0">
                <a:solidFill>
                  <a:srgbClr val="FF0000"/>
                </a:solidFill>
                <a:effectLst/>
                <a:latin typeface="Times New Roman" panose="02020603050405020304" pitchFamily="18" charset="0"/>
                <a:cs typeface="Times New Roman" panose="02020603050405020304" pitchFamily="18" charset="0"/>
              </a:rPr>
              <a:t>but through His own blood, He entered the holy place once for all </a:t>
            </a:r>
            <a:r>
              <a:rPr lang="en-US" sz="3200" b="0" i="1" dirty="0">
                <a:solidFill>
                  <a:srgbClr val="FF0000"/>
                </a:solidFill>
                <a:effectLst/>
                <a:latin typeface="Times New Roman" panose="02020603050405020304" pitchFamily="18" charset="0"/>
                <a:cs typeface="Times New Roman" panose="02020603050405020304" pitchFamily="18" charset="0"/>
              </a:rPr>
              <a:t>time</a:t>
            </a:r>
            <a:r>
              <a:rPr lang="en-US" sz="3200" b="0" i="0" dirty="0">
                <a:solidFill>
                  <a:srgbClr val="FF0000"/>
                </a:solidFill>
                <a:effectLst/>
                <a:latin typeface="Times New Roman" panose="02020603050405020304" pitchFamily="18" charset="0"/>
                <a:cs typeface="Times New Roman" panose="02020603050405020304" pitchFamily="18" charset="0"/>
              </a:rPr>
              <a:t>, </a:t>
            </a:r>
            <a:r>
              <a:rPr lang="en-US" sz="3200" b="0" i="0" baseline="30000" dirty="0">
                <a:solidFill>
                  <a:srgbClr val="FF0000"/>
                </a:solidFill>
                <a:effectLst/>
                <a:latin typeface="Times New Roman" panose="02020603050405020304" pitchFamily="18" charset="0"/>
                <a:cs typeface="Times New Roman" panose="02020603050405020304" pitchFamily="18" charset="0"/>
              </a:rPr>
              <a:t>[</a:t>
            </a:r>
            <a:r>
              <a:rPr lang="en-US" sz="3200" b="0" i="0" baseline="30000" dirty="0">
                <a:solidFill>
                  <a:srgbClr val="FF0000"/>
                </a:solidFill>
                <a:effectLst/>
                <a:latin typeface="Times New Roman" panose="02020603050405020304" pitchFamily="18" charset="0"/>
                <a:cs typeface="Times New Roman" panose="02020603050405020304" pitchFamily="18" charset="0"/>
                <a:hlinkClick r:id="rId4" tooltip="See footnote n">
                  <a:extLst>
                    <a:ext uri="{A12FA001-AC4F-418D-AE19-62706E023703}">
                      <ahyp:hlinkClr xmlns:ahyp="http://schemas.microsoft.com/office/drawing/2018/hyperlinkcolor" val="tx"/>
                    </a:ext>
                  </a:extLst>
                </a:hlinkClick>
              </a:rPr>
              <a:t>n</a:t>
            </a:r>
            <a:r>
              <a:rPr lang="en-US" sz="3200" b="0" i="0" baseline="30000" dirty="0">
                <a:solidFill>
                  <a:srgbClr val="FF0000"/>
                </a:solidFill>
                <a:effectLst/>
                <a:latin typeface="Times New Roman" panose="02020603050405020304" pitchFamily="18" charset="0"/>
                <a:cs typeface="Times New Roman" panose="02020603050405020304" pitchFamily="18" charset="0"/>
              </a:rPr>
              <a:t>]</a:t>
            </a:r>
            <a:r>
              <a:rPr lang="en-US" sz="3200" b="0" i="0" dirty="0">
                <a:solidFill>
                  <a:srgbClr val="FF0000"/>
                </a:solidFill>
                <a:effectLst/>
                <a:latin typeface="Times New Roman" panose="02020603050405020304" pitchFamily="18" charset="0"/>
                <a:cs typeface="Times New Roman" panose="02020603050405020304" pitchFamily="18" charset="0"/>
              </a:rPr>
              <a:t>having obtained eternal redemption. </a:t>
            </a:r>
            <a:r>
              <a:rPr lang="en-US" sz="3200" b="1" i="0" baseline="30000" dirty="0">
                <a:solidFill>
                  <a:srgbClr val="00B0F0"/>
                </a:solidFill>
                <a:effectLst/>
                <a:latin typeface="Times New Roman" panose="02020603050405020304" pitchFamily="18" charset="0"/>
                <a:cs typeface="Times New Roman" panose="02020603050405020304" pitchFamily="18" charset="0"/>
              </a:rPr>
              <a:t>13 </a:t>
            </a:r>
            <a:r>
              <a:rPr lang="en-US" sz="3200" b="0" i="0" u="sng" dirty="0">
                <a:solidFill>
                  <a:srgbClr val="00B0F0"/>
                </a:solidFill>
                <a:effectLst/>
                <a:latin typeface="Times New Roman" panose="02020603050405020304" pitchFamily="18" charset="0"/>
                <a:cs typeface="Times New Roman" panose="02020603050405020304" pitchFamily="18" charset="0"/>
              </a:rPr>
              <a:t>For if the blood of goats and bulls, and the </a:t>
            </a:r>
            <a:r>
              <a:rPr lang="en-US" sz="3200" b="0" i="0" u="sng" baseline="30000" dirty="0">
                <a:solidFill>
                  <a:srgbClr val="00B0F0"/>
                </a:solidFill>
                <a:effectLst/>
                <a:latin typeface="Times New Roman" panose="02020603050405020304" pitchFamily="18" charset="0"/>
                <a:cs typeface="Times New Roman" panose="02020603050405020304" pitchFamily="18" charset="0"/>
              </a:rPr>
              <a:t>[</a:t>
            </a:r>
            <a:r>
              <a:rPr lang="en-US" sz="3200" b="0" i="0" u="sng" baseline="30000" dirty="0">
                <a:solidFill>
                  <a:srgbClr val="00B0F0"/>
                </a:solidFill>
                <a:effectLst/>
                <a:latin typeface="Times New Roman" panose="02020603050405020304" pitchFamily="18" charset="0"/>
                <a:cs typeface="Times New Roman" panose="02020603050405020304" pitchFamily="18" charset="0"/>
                <a:hlinkClick r:id="rId5" tooltip="See footnote o">
                  <a:extLst>
                    <a:ext uri="{A12FA001-AC4F-418D-AE19-62706E023703}">
                      <ahyp:hlinkClr xmlns:ahyp="http://schemas.microsoft.com/office/drawing/2018/hyperlinkcolor" val="tx"/>
                    </a:ext>
                  </a:extLst>
                </a:hlinkClick>
              </a:rPr>
              <a:t>o</a:t>
            </a:r>
            <a:r>
              <a:rPr lang="en-US" sz="3200" b="0" i="0" u="sng" baseline="30000" dirty="0">
                <a:solidFill>
                  <a:srgbClr val="00B0F0"/>
                </a:solidFill>
                <a:effectLst/>
                <a:latin typeface="Times New Roman" panose="02020603050405020304" pitchFamily="18" charset="0"/>
                <a:cs typeface="Times New Roman" panose="02020603050405020304" pitchFamily="18" charset="0"/>
              </a:rPr>
              <a:t>]</a:t>
            </a:r>
            <a:r>
              <a:rPr lang="en-US" sz="3200" b="0" i="0" u="sng" dirty="0">
                <a:solidFill>
                  <a:srgbClr val="00B0F0"/>
                </a:solidFill>
                <a:effectLst/>
                <a:latin typeface="Times New Roman" panose="02020603050405020304" pitchFamily="18" charset="0"/>
                <a:cs typeface="Times New Roman" panose="02020603050405020304" pitchFamily="18" charset="0"/>
              </a:rPr>
              <a:t>ashes of a heifer sprinkling those who have been defiled, sanctify for the </a:t>
            </a:r>
            <a:r>
              <a:rPr lang="en-US" sz="3200" b="0" i="0" u="sng" baseline="30000" dirty="0">
                <a:solidFill>
                  <a:srgbClr val="00B0F0"/>
                </a:solidFill>
                <a:effectLst/>
                <a:latin typeface="Times New Roman" panose="02020603050405020304" pitchFamily="18" charset="0"/>
                <a:cs typeface="Times New Roman" panose="02020603050405020304" pitchFamily="18" charset="0"/>
              </a:rPr>
              <a:t>[</a:t>
            </a:r>
            <a:r>
              <a:rPr lang="en-US" sz="3200" b="0" i="0" u="sng" baseline="30000" dirty="0">
                <a:solidFill>
                  <a:srgbClr val="00B0F0"/>
                </a:solidFill>
                <a:effectLst/>
                <a:latin typeface="Times New Roman" panose="02020603050405020304" pitchFamily="18" charset="0"/>
                <a:cs typeface="Times New Roman" panose="02020603050405020304" pitchFamily="18" charset="0"/>
                <a:hlinkClick r:id="rId6" tooltip="See footnote p">
                  <a:extLst>
                    <a:ext uri="{A12FA001-AC4F-418D-AE19-62706E023703}">
                      <ahyp:hlinkClr xmlns:ahyp="http://schemas.microsoft.com/office/drawing/2018/hyperlinkcolor" val="tx"/>
                    </a:ext>
                  </a:extLst>
                </a:hlinkClick>
              </a:rPr>
              <a:t>p</a:t>
            </a:r>
            <a:r>
              <a:rPr lang="en-US" sz="3200" b="0" i="0" u="sng" baseline="30000" dirty="0">
                <a:solidFill>
                  <a:srgbClr val="00B0F0"/>
                </a:solidFill>
                <a:effectLst/>
                <a:latin typeface="Times New Roman" panose="02020603050405020304" pitchFamily="18" charset="0"/>
                <a:cs typeface="Times New Roman" panose="02020603050405020304" pitchFamily="18" charset="0"/>
              </a:rPr>
              <a:t>]</a:t>
            </a:r>
            <a:r>
              <a:rPr lang="en-US" sz="3200" b="0" i="0" u="sng" dirty="0">
                <a:solidFill>
                  <a:srgbClr val="00B0F0"/>
                </a:solidFill>
                <a:effectLst/>
                <a:latin typeface="Times New Roman" panose="02020603050405020304" pitchFamily="18" charset="0"/>
                <a:cs typeface="Times New Roman" panose="02020603050405020304" pitchFamily="18" charset="0"/>
              </a:rPr>
              <a:t>cleansing of the flesh, </a:t>
            </a:r>
            <a:r>
              <a:rPr lang="en-US" sz="3200" b="1" i="0" baseline="30000" dirty="0">
                <a:solidFill>
                  <a:srgbClr val="FF0000"/>
                </a:solidFill>
                <a:effectLst/>
                <a:latin typeface="Times New Roman" panose="02020603050405020304" pitchFamily="18" charset="0"/>
                <a:cs typeface="Times New Roman" panose="02020603050405020304" pitchFamily="18" charset="0"/>
              </a:rPr>
              <a:t>14 </a:t>
            </a:r>
            <a:r>
              <a:rPr lang="en-US" sz="3200" b="0" i="0" dirty="0">
                <a:solidFill>
                  <a:srgbClr val="FF0000"/>
                </a:solidFill>
                <a:effectLst/>
                <a:latin typeface="Times New Roman" panose="02020603050405020304" pitchFamily="18" charset="0"/>
                <a:cs typeface="Times New Roman" panose="02020603050405020304" pitchFamily="18" charset="0"/>
              </a:rPr>
              <a:t>how much more will the blood of Christ, who through </a:t>
            </a:r>
            <a:r>
              <a:rPr lang="en-US" sz="3200" b="0" i="0" baseline="30000" dirty="0">
                <a:solidFill>
                  <a:srgbClr val="FF0000"/>
                </a:solidFill>
                <a:effectLst/>
                <a:latin typeface="Times New Roman" panose="02020603050405020304" pitchFamily="18" charset="0"/>
                <a:cs typeface="Times New Roman" panose="02020603050405020304" pitchFamily="18" charset="0"/>
              </a:rPr>
              <a:t>[</a:t>
            </a:r>
            <a:r>
              <a:rPr lang="en-US" sz="3200" b="0" i="0" baseline="30000" dirty="0">
                <a:solidFill>
                  <a:srgbClr val="FF0000"/>
                </a:solidFill>
                <a:effectLst/>
                <a:latin typeface="Times New Roman" panose="02020603050405020304" pitchFamily="18" charset="0"/>
                <a:cs typeface="Times New Roman" panose="02020603050405020304" pitchFamily="18" charset="0"/>
                <a:hlinkClick r:id="rId7" tooltip="See footnote q">
                  <a:extLst>
                    <a:ext uri="{A12FA001-AC4F-418D-AE19-62706E023703}">
                      <ahyp:hlinkClr xmlns:ahyp="http://schemas.microsoft.com/office/drawing/2018/hyperlinkcolor" val="tx"/>
                    </a:ext>
                  </a:extLst>
                </a:hlinkClick>
              </a:rPr>
              <a:t>q</a:t>
            </a:r>
            <a:r>
              <a:rPr lang="en-US" sz="3200" b="0" i="0" baseline="30000" dirty="0">
                <a:solidFill>
                  <a:srgbClr val="FF0000"/>
                </a:solidFill>
                <a:effectLst/>
                <a:latin typeface="Times New Roman" panose="02020603050405020304" pitchFamily="18" charset="0"/>
                <a:cs typeface="Times New Roman" panose="02020603050405020304" pitchFamily="18" charset="0"/>
              </a:rPr>
              <a:t>]</a:t>
            </a:r>
            <a:r>
              <a:rPr lang="en-US" sz="3200" b="0" i="0" dirty="0">
                <a:solidFill>
                  <a:srgbClr val="FF0000"/>
                </a:solidFill>
                <a:effectLst/>
                <a:latin typeface="Times New Roman" panose="02020603050405020304" pitchFamily="18" charset="0"/>
                <a:cs typeface="Times New Roman" panose="02020603050405020304" pitchFamily="18" charset="0"/>
              </a:rPr>
              <a:t>the eternal Spirit offered Himself without blemish to God, cleanse your conscience from dead works to serve the living God?</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1141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91A0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98E0EE-1874-8F8D-FCA7-9EFE44A5C5FD}"/>
              </a:ext>
            </a:extLst>
          </p:cNvPr>
          <p:cNvSpPr txBox="1"/>
          <p:nvPr/>
        </p:nvSpPr>
        <p:spPr>
          <a:xfrm>
            <a:off x="546100" y="507365"/>
            <a:ext cx="11099800" cy="5693866"/>
          </a:xfrm>
          <a:prstGeom prst="rect">
            <a:avLst/>
          </a:prstGeom>
          <a:noFill/>
        </p:spPr>
        <p:txBody>
          <a:bodyPr wrap="square" rtlCol="0">
            <a:spAutoFit/>
          </a:bodyPr>
          <a:lstStyle/>
          <a:p>
            <a:r>
              <a:rPr lang="en-US" sz="2800" b="1" i="0" baseline="30000" dirty="0">
                <a:solidFill>
                  <a:schemeClr val="bg1"/>
                </a:solidFill>
                <a:effectLst/>
                <a:latin typeface="Times New Roman" panose="02020603050405020304" pitchFamily="18" charset="0"/>
                <a:cs typeface="Times New Roman" panose="02020603050405020304" pitchFamily="18" charset="0"/>
              </a:rPr>
              <a:t>15 </a:t>
            </a:r>
            <a:r>
              <a:rPr lang="en-US" sz="2800" b="0" i="0" dirty="0">
                <a:solidFill>
                  <a:schemeClr val="bg1"/>
                </a:solidFill>
                <a:effectLst/>
                <a:latin typeface="Times New Roman" panose="02020603050405020304" pitchFamily="18" charset="0"/>
                <a:cs typeface="Times New Roman" panose="02020603050405020304" pitchFamily="18" charset="0"/>
              </a:rPr>
              <a:t>For this reason </a:t>
            </a:r>
            <a:r>
              <a:rPr lang="en-US" sz="2800" b="0" i="0" dirty="0">
                <a:solidFill>
                  <a:srgbClr val="FFFF00"/>
                </a:solidFill>
                <a:effectLst/>
                <a:latin typeface="Times New Roman" panose="02020603050405020304" pitchFamily="18" charset="0"/>
                <a:cs typeface="Times New Roman" panose="02020603050405020304" pitchFamily="18" charset="0"/>
              </a:rPr>
              <a:t>He is the mediator of a new covenant</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a:solidFill>
                  <a:srgbClr val="00B0F0"/>
                </a:solidFill>
                <a:effectLst/>
                <a:latin typeface="Times New Roman" panose="02020603050405020304" pitchFamily="18" charset="0"/>
                <a:cs typeface="Times New Roman" panose="02020603050405020304" pitchFamily="18" charset="0"/>
              </a:rPr>
              <a:t>so that, since a death has taken place for the redemption of the violations that were </a:t>
            </a:r>
            <a:r>
              <a:rPr lang="en-US" sz="2800" b="0" i="1" dirty="0">
                <a:solidFill>
                  <a:srgbClr val="00B0F0"/>
                </a:solidFill>
                <a:effectLst/>
                <a:latin typeface="Times New Roman" panose="02020603050405020304" pitchFamily="18" charset="0"/>
                <a:cs typeface="Times New Roman" panose="02020603050405020304" pitchFamily="18" charset="0"/>
              </a:rPr>
              <a:t>committed</a:t>
            </a:r>
            <a:r>
              <a:rPr lang="en-US" sz="2800" b="0" i="0" dirty="0">
                <a:solidFill>
                  <a:srgbClr val="00B0F0"/>
                </a:solidFill>
                <a:effectLst/>
                <a:latin typeface="Times New Roman" panose="02020603050405020304" pitchFamily="18" charset="0"/>
                <a:cs typeface="Times New Roman" panose="02020603050405020304" pitchFamily="18" charset="0"/>
              </a:rPr>
              <a:t> under the first covenant</a:t>
            </a:r>
            <a:r>
              <a:rPr lang="en-US" sz="2800" b="0" i="0" dirty="0">
                <a:solidFill>
                  <a:schemeClr val="bg1"/>
                </a:solidFill>
                <a:effectLst/>
                <a:latin typeface="Times New Roman" panose="02020603050405020304" pitchFamily="18" charset="0"/>
                <a:cs typeface="Times New Roman" panose="02020603050405020304" pitchFamily="18" charset="0"/>
              </a:rPr>
              <a:t>, </a:t>
            </a:r>
            <a:r>
              <a:rPr lang="en-US" sz="2800" b="0" i="0" dirty="0">
                <a:solidFill>
                  <a:srgbClr val="FF0000"/>
                </a:solidFill>
                <a:effectLst/>
                <a:latin typeface="Times New Roman" panose="02020603050405020304" pitchFamily="18" charset="0"/>
                <a:cs typeface="Times New Roman" panose="02020603050405020304" pitchFamily="18" charset="0"/>
              </a:rPr>
              <a:t>those who have been called may receive the promise of the eternal inheritance. </a:t>
            </a:r>
            <a:r>
              <a:rPr lang="en-US" sz="2800" b="1" i="0" baseline="30000" dirty="0">
                <a:solidFill>
                  <a:schemeClr val="bg1"/>
                </a:solidFill>
                <a:effectLst/>
                <a:latin typeface="Times New Roman" panose="02020603050405020304" pitchFamily="18" charset="0"/>
                <a:cs typeface="Times New Roman" panose="02020603050405020304" pitchFamily="18" charset="0"/>
              </a:rPr>
              <a:t>16 </a:t>
            </a:r>
            <a:r>
              <a:rPr lang="en-US" sz="2800" b="0" i="0" dirty="0">
                <a:solidFill>
                  <a:schemeClr val="bg1"/>
                </a:solidFill>
                <a:effectLst/>
                <a:latin typeface="Times New Roman" panose="02020603050405020304" pitchFamily="18" charset="0"/>
                <a:cs typeface="Times New Roman" panose="02020603050405020304" pitchFamily="18" charset="0"/>
              </a:rPr>
              <a:t>For where there is a </a:t>
            </a:r>
            <a:r>
              <a:rPr lang="en-US" sz="2800" b="0" i="0" baseline="30000" dirty="0">
                <a:solidFill>
                  <a:schemeClr val="bg1"/>
                </a:solidFill>
                <a:effectLst/>
                <a:latin typeface="Times New Roman" panose="02020603050405020304" pitchFamily="18" charset="0"/>
                <a:cs typeface="Times New Roman" panose="02020603050405020304" pitchFamily="18" charset="0"/>
              </a:rPr>
              <a:t>[</a:t>
            </a:r>
            <a:r>
              <a:rPr lang="en-US" sz="2800" b="0" i="0" baseline="30000" dirty="0">
                <a:solidFill>
                  <a:schemeClr val="bg1"/>
                </a:solidFill>
                <a:effectLst/>
                <a:latin typeface="Times New Roman" panose="02020603050405020304" pitchFamily="18" charset="0"/>
                <a:cs typeface="Times New Roman" panose="02020603050405020304" pitchFamily="18" charset="0"/>
                <a:hlinkClick r:id="rId2" tooltip="See footnote r">
                  <a:extLst>
                    <a:ext uri="{A12FA001-AC4F-418D-AE19-62706E023703}">
                      <ahyp:hlinkClr xmlns:ahyp="http://schemas.microsoft.com/office/drawing/2018/hyperlinkcolor" val="tx"/>
                    </a:ext>
                  </a:extLst>
                </a:hlinkClick>
              </a:rPr>
              <a:t>r</a:t>
            </a:r>
            <a:r>
              <a:rPr lang="en-US" sz="2800" b="0" i="0" baseline="30000" dirty="0">
                <a:solidFill>
                  <a:schemeClr val="bg1"/>
                </a:solidFill>
                <a:effectLst/>
                <a:latin typeface="Times New Roman" panose="02020603050405020304" pitchFamily="18" charset="0"/>
                <a:cs typeface="Times New Roman" panose="02020603050405020304" pitchFamily="18" charset="0"/>
              </a:rPr>
              <a:t>]</a:t>
            </a:r>
            <a:r>
              <a:rPr lang="en-US" sz="2800" b="0" i="0" dirty="0">
                <a:solidFill>
                  <a:schemeClr val="bg1"/>
                </a:solidFill>
                <a:effectLst/>
                <a:latin typeface="Times New Roman" panose="02020603050405020304" pitchFamily="18" charset="0"/>
                <a:cs typeface="Times New Roman" panose="02020603050405020304" pitchFamily="18" charset="0"/>
              </a:rPr>
              <a:t>covenant, there must of necessity </a:t>
            </a:r>
            <a:r>
              <a:rPr lang="en-US" sz="2800" b="0" i="0" baseline="30000" dirty="0">
                <a:solidFill>
                  <a:schemeClr val="bg1"/>
                </a:solidFill>
                <a:effectLst/>
                <a:latin typeface="Times New Roman" panose="02020603050405020304" pitchFamily="18" charset="0"/>
                <a:cs typeface="Times New Roman" panose="02020603050405020304" pitchFamily="18" charset="0"/>
              </a:rPr>
              <a:t>[</a:t>
            </a:r>
            <a:r>
              <a:rPr lang="en-US" sz="2800" b="0" i="0" baseline="30000" dirty="0">
                <a:solidFill>
                  <a:schemeClr val="bg1"/>
                </a:solidFill>
                <a:effectLst/>
                <a:latin typeface="Times New Roman" panose="02020603050405020304" pitchFamily="18" charset="0"/>
                <a:cs typeface="Times New Roman" panose="02020603050405020304" pitchFamily="18" charset="0"/>
                <a:hlinkClick r:id="rId3" tooltip="See footnote s">
                  <a:extLst>
                    <a:ext uri="{A12FA001-AC4F-418D-AE19-62706E023703}">
                      <ahyp:hlinkClr xmlns:ahyp="http://schemas.microsoft.com/office/drawing/2018/hyperlinkcolor" val="tx"/>
                    </a:ext>
                  </a:extLst>
                </a:hlinkClick>
              </a:rPr>
              <a:t>s</a:t>
            </a:r>
            <a:r>
              <a:rPr lang="en-US" sz="2800" b="0" i="0" baseline="30000" dirty="0">
                <a:solidFill>
                  <a:schemeClr val="bg1"/>
                </a:solidFill>
                <a:effectLst/>
                <a:latin typeface="Times New Roman" panose="02020603050405020304" pitchFamily="18" charset="0"/>
                <a:cs typeface="Times New Roman" panose="02020603050405020304" pitchFamily="18" charset="0"/>
              </a:rPr>
              <a:t>]</a:t>
            </a:r>
            <a:r>
              <a:rPr lang="en-US" sz="2800" b="0" i="0" dirty="0">
                <a:solidFill>
                  <a:schemeClr val="bg1"/>
                </a:solidFill>
                <a:effectLst/>
                <a:latin typeface="Times New Roman" panose="02020603050405020304" pitchFamily="18" charset="0"/>
                <a:cs typeface="Times New Roman" panose="02020603050405020304" pitchFamily="18" charset="0"/>
              </a:rPr>
              <a:t>be the death of the one who made it. </a:t>
            </a:r>
            <a:r>
              <a:rPr lang="en-US" sz="2800" b="1" i="0" baseline="30000" dirty="0">
                <a:solidFill>
                  <a:schemeClr val="bg1"/>
                </a:solidFill>
                <a:effectLst/>
                <a:latin typeface="Times New Roman" panose="02020603050405020304" pitchFamily="18" charset="0"/>
                <a:cs typeface="Times New Roman" panose="02020603050405020304" pitchFamily="18" charset="0"/>
              </a:rPr>
              <a:t>17 </a:t>
            </a:r>
            <a:r>
              <a:rPr lang="en-US" sz="2800" b="0" i="0" dirty="0">
                <a:solidFill>
                  <a:schemeClr val="bg1"/>
                </a:solidFill>
                <a:effectLst/>
                <a:latin typeface="Times New Roman" panose="02020603050405020304" pitchFamily="18" charset="0"/>
                <a:cs typeface="Times New Roman" panose="02020603050405020304" pitchFamily="18" charset="0"/>
              </a:rPr>
              <a:t>For a </a:t>
            </a:r>
            <a:r>
              <a:rPr lang="en-US" sz="2800" b="0" i="0" baseline="30000" dirty="0">
                <a:solidFill>
                  <a:schemeClr val="bg1"/>
                </a:solidFill>
                <a:effectLst/>
                <a:latin typeface="Times New Roman" panose="02020603050405020304" pitchFamily="18" charset="0"/>
                <a:cs typeface="Times New Roman" panose="02020603050405020304" pitchFamily="18" charset="0"/>
              </a:rPr>
              <a:t>[</a:t>
            </a:r>
            <a:r>
              <a:rPr lang="en-US" sz="2800" b="0" i="0" baseline="30000" dirty="0">
                <a:solidFill>
                  <a:schemeClr val="bg1"/>
                </a:solidFill>
                <a:effectLst/>
                <a:latin typeface="Times New Roman" panose="02020603050405020304" pitchFamily="18" charset="0"/>
                <a:cs typeface="Times New Roman" panose="02020603050405020304" pitchFamily="18" charset="0"/>
                <a:hlinkClick r:id="rId4" tooltip="See footnote t">
                  <a:extLst>
                    <a:ext uri="{A12FA001-AC4F-418D-AE19-62706E023703}">
                      <ahyp:hlinkClr xmlns:ahyp="http://schemas.microsoft.com/office/drawing/2018/hyperlinkcolor" val="tx"/>
                    </a:ext>
                  </a:extLst>
                </a:hlinkClick>
              </a:rPr>
              <a:t>t</a:t>
            </a:r>
            <a:r>
              <a:rPr lang="en-US" sz="2800" b="0" i="0" baseline="30000" dirty="0">
                <a:solidFill>
                  <a:schemeClr val="bg1"/>
                </a:solidFill>
                <a:effectLst/>
                <a:latin typeface="Times New Roman" panose="02020603050405020304" pitchFamily="18" charset="0"/>
                <a:cs typeface="Times New Roman" panose="02020603050405020304" pitchFamily="18" charset="0"/>
              </a:rPr>
              <a:t>]</a:t>
            </a:r>
            <a:r>
              <a:rPr lang="en-US" sz="2800" b="0" i="0" dirty="0">
                <a:solidFill>
                  <a:schemeClr val="bg1"/>
                </a:solidFill>
                <a:effectLst/>
                <a:latin typeface="Times New Roman" panose="02020603050405020304" pitchFamily="18" charset="0"/>
                <a:cs typeface="Times New Roman" panose="02020603050405020304" pitchFamily="18" charset="0"/>
              </a:rPr>
              <a:t>covenant is valid </a:t>
            </a:r>
            <a:r>
              <a:rPr lang="en-US" sz="2800" b="0" i="1" dirty="0">
                <a:solidFill>
                  <a:schemeClr val="bg1"/>
                </a:solidFill>
                <a:effectLst/>
                <a:latin typeface="Times New Roman" panose="02020603050405020304" pitchFamily="18" charset="0"/>
                <a:cs typeface="Times New Roman" panose="02020603050405020304" pitchFamily="18" charset="0"/>
              </a:rPr>
              <a:t>only</a:t>
            </a:r>
            <a:r>
              <a:rPr lang="en-US" sz="2800" b="0" i="0" dirty="0">
                <a:solidFill>
                  <a:schemeClr val="bg1"/>
                </a:solidFill>
                <a:effectLst/>
                <a:latin typeface="Times New Roman" panose="02020603050405020304" pitchFamily="18" charset="0"/>
                <a:cs typeface="Times New Roman" panose="02020603050405020304" pitchFamily="18" charset="0"/>
              </a:rPr>
              <a:t> when </a:t>
            </a:r>
            <a:r>
              <a:rPr lang="en-US" sz="2800" b="0" i="1" dirty="0">
                <a:solidFill>
                  <a:schemeClr val="bg1"/>
                </a:solidFill>
                <a:effectLst/>
                <a:latin typeface="Times New Roman" panose="02020603050405020304" pitchFamily="18" charset="0"/>
                <a:cs typeface="Times New Roman" panose="02020603050405020304" pitchFamily="18" charset="0"/>
              </a:rPr>
              <a:t>people are</a:t>
            </a:r>
            <a:r>
              <a:rPr lang="en-US" sz="2800" b="0" i="0" dirty="0">
                <a:solidFill>
                  <a:schemeClr val="bg1"/>
                </a:solidFill>
                <a:effectLst/>
                <a:latin typeface="Times New Roman" panose="02020603050405020304" pitchFamily="18" charset="0"/>
                <a:cs typeface="Times New Roman" panose="02020603050405020304" pitchFamily="18" charset="0"/>
              </a:rPr>
              <a:t> dead, </a:t>
            </a:r>
            <a:r>
              <a:rPr lang="en-US" sz="2800" b="0" i="0" baseline="30000" dirty="0">
                <a:solidFill>
                  <a:schemeClr val="bg1"/>
                </a:solidFill>
                <a:effectLst/>
                <a:latin typeface="Times New Roman" panose="02020603050405020304" pitchFamily="18" charset="0"/>
                <a:cs typeface="Times New Roman" panose="02020603050405020304" pitchFamily="18" charset="0"/>
              </a:rPr>
              <a:t>[</a:t>
            </a:r>
            <a:r>
              <a:rPr lang="en-US" sz="2800" b="0" i="0" baseline="30000" dirty="0">
                <a:solidFill>
                  <a:schemeClr val="bg1"/>
                </a:solidFill>
                <a:effectLst/>
                <a:latin typeface="Times New Roman" panose="02020603050405020304" pitchFamily="18" charset="0"/>
                <a:cs typeface="Times New Roman" panose="02020603050405020304" pitchFamily="18" charset="0"/>
                <a:hlinkClick r:id="rId5" tooltip="See footnote u">
                  <a:extLst>
                    <a:ext uri="{A12FA001-AC4F-418D-AE19-62706E023703}">
                      <ahyp:hlinkClr xmlns:ahyp="http://schemas.microsoft.com/office/drawing/2018/hyperlinkcolor" val="tx"/>
                    </a:ext>
                  </a:extLst>
                </a:hlinkClick>
              </a:rPr>
              <a:t>u</a:t>
            </a:r>
            <a:r>
              <a:rPr lang="en-US" sz="2800" b="0" i="0" baseline="30000" dirty="0">
                <a:solidFill>
                  <a:schemeClr val="bg1"/>
                </a:solidFill>
                <a:effectLst/>
                <a:latin typeface="Times New Roman" panose="02020603050405020304" pitchFamily="18" charset="0"/>
                <a:cs typeface="Times New Roman" panose="02020603050405020304" pitchFamily="18" charset="0"/>
              </a:rPr>
              <a:t>]</a:t>
            </a:r>
            <a:r>
              <a:rPr lang="en-US" sz="2800" b="0" i="0" dirty="0">
                <a:solidFill>
                  <a:schemeClr val="bg1"/>
                </a:solidFill>
                <a:effectLst/>
                <a:latin typeface="Times New Roman" panose="02020603050405020304" pitchFamily="18" charset="0"/>
                <a:cs typeface="Times New Roman" panose="02020603050405020304" pitchFamily="18" charset="0"/>
              </a:rPr>
              <a:t>for it is never in force while the one who made it lives. </a:t>
            </a:r>
            <a:r>
              <a:rPr lang="en-US" sz="2800" b="1" i="0" baseline="30000" dirty="0">
                <a:solidFill>
                  <a:schemeClr val="bg1"/>
                </a:solidFill>
                <a:effectLst/>
                <a:latin typeface="Times New Roman" panose="02020603050405020304" pitchFamily="18" charset="0"/>
                <a:cs typeface="Times New Roman" panose="02020603050405020304" pitchFamily="18" charset="0"/>
              </a:rPr>
              <a:t>18 </a:t>
            </a:r>
            <a:r>
              <a:rPr lang="en-US" sz="2800" b="0" i="0" dirty="0">
                <a:solidFill>
                  <a:schemeClr val="bg1"/>
                </a:solidFill>
                <a:effectLst/>
                <a:latin typeface="Times New Roman" panose="02020603050405020304" pitchFamily="18" charset="0"/>
                <a:cs typeface="Times New Roman" panose="02020603050405020304" pitchFamily="18" charset="0"/>
              </a:rPr>
              <a:t>Therefore even the first </a:t>
            </a:r>
            <a:r>
              <a:rPr lang="en-US" sz="2800" b="0" i="1" dirty="0">
                <a:solidFill>
                  <a:schemeClr val="bg1"/>
                </a:solidFill>
                <a:effectLst/>
                <a:latin typeface="Times New Roman" panose="02020603050405020304" pitchFamily="18" charset="0"/>
                <a:cs typeface="Times New Roman" panose="02020603050405020304" pitchFamily="18" charset="0"/>
              </a:rPr>
              <a:t>covenant</a:t>
            </a:r>
            <a:r>
              <a:rPr lang="en-US" sz="2800" b="0" i="0" dirty="0">
                <a:solidFill>
                  <a:schemeClr val="bg1"/>
                </a:solidFill>
                <a:effectLst/>
                <a:latin typeface="Times New Roman" panose="02020603050405020304" pitchFamily="18" charset="0"/>
                <a:cs typeface="Times New Roman" panose="02020603050405020304" pitchFamily="18" charset="0"/>
              </a:rPr>
              <a:t> was not inaugurated without blood. </a:t>
            </a:r>
            <a:r>
              <a:rPr lang="en-US" sz="2800" b="1" i="0" baseline="30000" dirty="0">
                <a:solidFill>
                  <a:schemeClr val="bg1"/>
                </a:solidFill>
                <a:effectLst/>
                <a:latin typeface="Times New Roman" panose="02020603050405020304" pitchFamily="18" charset="0"/>
                <a:cs typeface="Times New Roman" panose="02020603050405020304" pitchFamily="18" charset="0"/>
              </a:rPr>
              <a:t>19 </a:t>
            </a:r>
            <a:r>
              <a:rPr lang="en-US" sz="2800" b="0" i="0" dirty="0">
                <a:solidFill>
                  <a:schemeClr val="bg1"/>
                </a:solidFill>
                <a:effectLst/>
                <a:latin typeface="Times New Roman" panose="02020603050405020304" pitchFamily="18" charset="0"/>
                <a:cs typeface="Times New Roman" panose="02020603050405020304" pitchFamily="18" charset="0"/>
              </a:rPr>
              <a:t>For when every commandment had been spoken by Moses to all the people according to the Law, he took the blood of the calves and the goats, with water and scarlet wool and hyssop, and sprinkled both the book itself and all the people, </a:t>
            </a:r>
            <a:r>
              <a:rPr lang="en-US" sz="2800" b="1" i="0" baseline="30000" dirty="0">
                <a:solidFill>
                  <a:schemeClr val="bg1"/>
                </a:solidFill>
                <a:effectLst/>
                <a:latin typeface="Times New Roman" panose="02020603050405020304" pitchFamily="18" charset="0"/>
                <a:cs typeface="Times New Roman" panose="02020603050405020304" pitchFamily="18" charset="0"/>
              </a:rPr>
              <a:t>20 </a:t>
            </a:r>
            <a:r>
              <a:rPr lang="en-US" sz="2800" b="0" i="0" dirty="0">
                <a:solidFill>
                  <a:schemeClr val="bg1"/>
                </a:solidFill>
                <a:effectLst/>
                <a:latin typeface="Times New Roman" panose="02020603050405020304" pitchFamily="18" charset="0"/>
                <a:cs typeface="Times New Roman" panose="02020603050405020304" pitchFamily="18" charset="0"/>
              </a:rPr>
              <a:t>saying, “</a:t>
            </a:r>
            <a:r>
              <a:rPr lang="en-US" sz="2800" b="0" i="0" cap="small" dirty="0">
                <a:solidFill>
                  <a:schemeClr val="bg1"/>
                </a:solidFill>
                <a:effectLst/>
                <a:latin typeface="Times New Roman" panose="02020603050405020304" pitchFamily="18" charset="0"/>
                <a:cs typeface="Times New Roman" panose="02020603050405020304" pitchFamily="18" charset="0"/>
              </a:rPr>
              <a:t>This is the blood of the covenant which God commanded you</a:t>
            </a:r>
            <a:r>
              <a:rPr lang="en-US" sz="2800" b="0" i="0" dirty="0">
                <a:solidFill>
                  <a:schemeClr val="bg1"/>
                </a:solidFill>
                <a:effectLst/>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9507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91A0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98E0EE-1874-8F8D-FCA7-9EFE44A5C5FD}"/>
              </a:ext>
            </a:extLst>
          </p:cNvPr>
          <p:cNvSpPr txBox="1"/>
          <p:nvPr/>
        </p:nvSpPr>
        <p:spPr>
          <a:xfrm>
            <a:off x="546100" y="428178"/>
            <a:ext cx="11099800" cy="6001643"/>
          </a:xfrm>
          <a:prstGeom prst="rect">
            <a:avLst/>
          </a:prstGeom>
          <a:noFill/>
        </p:spPr>
        <p:txBody>
          <a:bodyPr wrap="square" rtlCol="0">
            <a:spAutoFit/>
          </a:bodyPr>
          <a:lstStyle/>
          <a:p>
            <a:pPr algn="l"/>
            <a:r>
              <a:rPr lang="en-US" sz="3200" b="1" i="0" baseline="30000" dirty="0">
                <a:solidFill>
                  <a:schemeClr val="bg1"/>
                </a:solidFill>
                <a:effectLst/>
                <a:latin typeface="Times New Roman" panose="02020603050405020304" pitchFamily="18" charset="0"/>
                <a:cs typeface="Times New Roman" panose="02020603050405020304" pitchFamily="18" charset="0"/>
              </a:rPr>
              <a:t>21 </a:t>
            </a:r>
            <a:r>
              <a:rPr lang="en-US" sz="3200" b="0" i="0" dirty="0">
                <a:solidFill>
                  <a:schemeClr val="bg1"/>
                </a:solidFill>
                <a:effectLst/>
                <a:latin typeface="Times New Roman" panose="02020603050405020304" pitchFamily="18" charset="0"/>
                <a:cs typeface="Times New Roman" panose="02020603050405020304" pitchFamily="18" charset="0"/>
              </a:rPr>
              <a:t>And in the same way he sprinkled both the </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baseline="30000" dirty="0">
                <a:solidFill>
                  <a:schemeClr val="bg1"/>
                </a:solidFill>
                <a:effectLst/>
                <a:latin typeface="Times New Roman" panose="02020603050405020304" pitchFamily="18" charset="0"/>
                <a:cs typeface="Times New Roman" panose="02020603050405020304" pitchFamily="18" charset="0"/>
                <a:hlinkClick r:id="rId2" tooltip="See footnote v">
                  <a:extLst>
                    <a:ext uri="{A12FA001-AC4F-418D-AE19-62706E023703}">
                      <ahyp:hlinkClr xmlns:ahyp="http://schemas.microsoft.com/office/drawing/2018/hyperlinkcolor" val="tx"/>
                    </a:ext>
                  </a:extLst>
                </a:hlinkClick>
              </a:rPr>
              <a:t>v</a:t>
            </a:r>
            <a:r>
              <a:rPr lang="en-US" sz="3200" b="0" i="0" baseline="30000" dirty="0">
                <a:solidFill>
                  <a:schemeClr val="bg1"/>
                </a:solidFill>
                <a:effectLst/>
                <a:latin typeface="Times New Roman" panose="02020603050405020304" pitchFamily="18" charset="0"/>
                <a:cs typeface="Times New Roman" panose="02020603050405020304" pitchFamily="18" charset="0"/>
              </a:rPr>
              <a:t>]</a:t>
            </a:r>
            <a:r>
              <a:rPr lang="en-US" sz="3200" b="0" i="0" dirty="0">
                <a:solidFill>
                  <a:schemeClr val="bg1"/>
                </a:solidFill>
                <a:effectLst/>
                <a:latin typeface="Times New Roman" panose="02020603050405020304" pitchFamily="18" charset="0"/>
                <a:cs typeface="Times New Roman" panose="02020603050405020304" pitchFamily="18" charset="0"/>
              </a:rPr>
              <a:t>tabernacle and all the vessels of the ministry with the blood. </a:t>
            </a:r>
            <a:r>
              <a:rPr lang="en-US" sz="3200" b="1" i="0" baseline="30000" dirty="0">
                <a:solidFill>
                  <a:schemeClr val="bg1"/>
                </a:solidFill>
                <a:effectLst/>
                <a:latin typeface="Times New Roman" panose="02020603050405020304" pitchFamily="18" charset="0"/>
                <a:cs typeface="Times New Roman" panose="02020603050405020304" pitchFamily="18" charset="0"/>
              </a:rPr>
              <a:t>22 </a:t>
            </a:r>
            <a:r>
              <a:rPr lang="en-US" sz="3200" b="0" i="0" dirty="0">
                <a:solidFill>
                  <a:srgbClr val="FF0000"/>
                </a:solidFill>
                <a:effectLst/>
                <a:latin typeface="Times New Roman" panose="02020603050405020304" pitchFamily="18" charset="0"/>
                <a:cs typeface="Times New Roman" panose="02020603050405020304" pitchFamily="18" charset="0"/>
              </a:rPr>
              <a:t>And almost all things are cleansed with blood, according to the Law, and without the shedding of blood there is no forgiveness.</a:t>
            </a:r>
          </a:p>
          <a:p>
            <a:pPr algn="l"/>
            <a:r>
              <a:rPr lang="en-US" sz="3200" b="1" i="0" baseline="30000" dirty="0">
                <a:solidFill>
                  <a:schemeClr val="bg1"/>
                </a:solidFill>
                <a:effectLst/>
                <a:latin typeface="Times New Roman" panose="02020603050405020304" pitchFamily="18" charset="0"/>
                <a:cs typeface="Times New Roman" panose="02020603050405020304" pitchFamily="18" charset="0"/>
              </a:rPr>
              <a:t>23 </a:t>
            </a:r>
            <a:r>
              <a:rPr lang="en-US" sz="3200" b="0" i="0" dirty="0">
                <a:solidFill>
                  <a:schemeClr val="bg1"/>
                </a:solidFill>
                <a:effectLst/>
                <a:latin typeface="Times New Roman" panose="02020603050405020304" pitchFamily="18" charset="0"/>
                <a:cs typeface="Times New Roman" panose="02020603050405020304" pitchFamily="18" charset="0"/>
              </a:rPr>
              <a:t>Therefore it was necessary for the copies of the things in the heavens to be cleansed with these things, but the heavenly things themselves with better sacrifices than these. </a:t>
            </a:r>
            <a:r>
              <a:rPr lang="en-US" sz="3200" b="1" i="0" baseline="30000" dirty="0">
                <a:solidFill>
                  <a:schemeClr val="bg1"/>
                </a:solidFill>
                <a:effectLst/>
                <a:latin typeface="Times New Roman" panose="02020603050405020304" pitchFamily="18" charset="0"/>
                <a:cs typeface="Times New Roman" panose="02020603050405020304" pitchFamily="18" charset="0"/>
              </a:rPr>
              <a:t>24 </a:t>
            </a:r>
            <a:r>
              <a:rPr lang="en-US" sz="3200" b="0" i="0" dirty="0">
                <a:solidFill>
                  <a:schemeClr val="bg1"/>
                </a:solidFill>
                <a:effectLst/>
                <a:latin typeface="Times New Roman" panose="02020603050405020304" pitchFamily="18" charset="0"/>
                <a:cs typeface="Times New Roman" panose="02020603050405020304" pitchFamily="18" charset="0"/>
              </a:rPr>
              <a:t>For Christ did not enter a holy place made by hands, a </a:t>
            </a:r>
            <a:r>
              <a:rPr lang="en-US" sz="3200" b="0" i="1" dirty="0">
                <a:solidFill>
                  <a:schemeClr val="bg1"/>
                </a:solidFill>
                <a:effectLst/>
                <a:latin typeface="Times New Roman" panose="02020603050405020304" pitchFamily="18" charset="0"/>
                <a:cs typeface="Times New Roman" panose="02020603050405020304" pitchFamily="18" charset="0"/>
              </a:rPr>
              <a:t>mere</a:t>
            </a:r>
            <a:r>
              <a:rPr lang="en-US" sz="3200" b="0" i="0" dirty="0">
                <a:solidFill>
                  <a:schemeClr val="bg1"/>
                </a:solidFill>
                <a:effectLst/>
                <a:latin typeface="Times New Roman" panose="02020603050405020304" pitchFamily="18" charset="0"/>
                <a:cs typeface="Times New Roman" panose="02020603050405020304" pitchFamily="18" charset="0"/>
              </a:rPr>
              <a:t> copy of the true one, but into heaven itself, now to appear in the presence of God for us; </a:t>
            </a:r>
            <a:r>
              <a:rPr lang="en-US" sz="3200" b="1" i="0" baseline="30000" dirty="0">
                <a:solidFill>
                  <a:schemeClr val="bg1"/>
                </a:solidFill>
                <a:effectLst/>
                <a:latin typeface="Times New Roman" panose="02020603050405020304" pitchFamily="18" charset="0"/>
                <a:cs typeface="Times New Roman" panose="02020603050405020304" pitchFamily="18" charset="0"/>
              </a:rPr>
              <a:t>25 </a:t>
            </a:r>
            <a:r>
              <a:rPr lang="en-US" sz="3200" b="0" i="0" dirty="0">
                <a:solidFill>
                  <a:schemeClr val="bg1"/>
                </a:solidFill>
                <a:effectLst/>
                <a:latin typeface="Times New Roman" panose="02020603050405020304" pitchFamily="18" charset="0"/>
                <a:cs typeface="Times New Roman" panose="02020603050405020304" pitchFamily="18" charset="0"/>
              </a:rPr>
              <a:t>nor was it that He would offer Himself often, as the high priest enters the Holy Place year by year with blood that is not his own.</a:t>
            </a:r>
          </a:p>
        </p:txBody>
      </p:sp>
    </p:spTree>
    <p:extLst>
      <p:ext uri="{BB962C8B-B14F-4D97-AF65-F5344CB8AC3E}">
        <p14:creationId xmlns:p14="http://schemas.microsoft.com/office/powerpoint/2010/main" val="3454639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1A0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98E0EE-1874-8F8D-FCA7-9EFE44A5C5FD}"/>
              </a:ext>
            </a:extLst>
          </p:cNvPr>
          <p:cNvSpPr txBox="1"/>
          <p:nvPr/>
        </p:nvSpPr>
        <p:spPr>
          <a:xfrm>
            <a:off x="546100" y="1080453"/>
            <a:ext cx="11099800" cy="4031873"/>
          </a:xfrm>
          <a:prstGeom prst="rect">
            <a:avLst/>
          </a:prstGeom>
          <a:noFill/>
        </p:spPr>
        <p:txBody>
          <a:bodyPr wrap="square" rtlCol="0">
            <a:spAutoFit/>
          </a:bodyPr>
          <a:lstStyle/>
          <a:p>
            <a:pPr algn="l"/>
            <a:r>
              <a:rPr lang="en-US" sz="3200" b="1" i="0" baseline="30000" dirty="0">
                <a:solidFill>
                  <a:schemeClr val="bg1"/>
                </a:solidFill>
                <a:effectLst/>
                <a:latin typeface="Times New Roman" panose="02020603050405020304" pitchFamily="18" charset="0"/>
                <a:cs typeface="Times New Roman" panose="02020603050405020304" pitchFamily="18" charset="0"/>
              </a:rPr>
              <a:t>26 </a:t>
            </a:r>
            <a:r>
              <a:rPr lang="en-US" sz="3200" b="0" i="0" dirty="0">
                <a:solidFill>
                  <a:schemeClr val="bg1"/>
                </a:solidFill>
                <a:effectLst/>
                <a:latin typeface="Times New Roman" panose="02020603050405020304" pitchFamily="18" charset="0"/>
                <a:cs typeface="Times New Roman" panose="02020603050405020304" pitchFamily="18" charset="0"/>
              </a:rPr>
              <a:t>Otherwise, He would have needed to suffer often since the foundation of the world; but now once at the consummation of the ages </a:t>
            </a:r>
            <a:r>
              <a:rPr lang="en-US" sz="3200" b="0" i="0" dirty="0">
                <a:solidFill>
                  <a:srgbClr val="FFFF00"/>
                </a:solidFill>
                <a:effectLst/>
                <a:latin typeface="Times New Roman" panose="02020603050405020304" pitchFamily="18" charset="0"/>
                <a:cs typeface="Times New Roman" panose="02020603050405020304" pitchFamily="18" charset="0"/>
              </a:rPr>
              <a:t>He has been revealed to put away sin </a:t>
            </a:r>
            <a:r>
              <a:rPr lang="en-US" sz="3200" b="0" i="0" baseline="30000" dirty="0">
                <a:solidFill>
                  <a:srgbClr val="FFFF00"/>
                </a:solidFill>
                <a:effectLst/>
                <a:latin typeface="Times New Roman" panose="02020603050405020304" pitchFamily="18" charset="0"/>
                <a:cs typeface="Times New Roman" panose="02020603050405020304" pitchFamily="18" charset="0"/>
              </a:rPr>
              <a:t>[</a:t>
            </a:r>
            <a:r>
              <a:rPr lang="en-US" sz="3200" b="0" i="0" baseline="30000" dirty="0">
                <a:solidFill>
                  <a:srgbClr val="FFFF00"/>
                </a:solidFill>
                <a:effectLst/>
                <a:latin typeface="Times New Roman" panose="02020603050405020304" pitchFamily="18" charset="0"/>
                <a:cs typeface="Times New Roman" panose="02020603050405020304" pitchFamily="18" charset="0"/>
                <a:hlinkClick r:id="rId2" tooltip="See footnote w">
                  <a:extLst>
                    <a:ext uri="{A12FA001-AC4F-418D-AE19-62706E023703}">
                      <ahyp:hlinkClr xmlns:ahyp="http://schemas.microsoft.com/office/drawing/2018/hyperlinkcolor" val="tx"/>
                    </a:ext>
                  </a:extLst>
                </a:hlinkClick>
              </a:rPr>
              <a:t>w</a:t>
            </a:r>
            <a:r>
              <a:rPr lang="en-US" sz="3200" b="0" i="0" baseline="30000" dirty="0">
                <a:solidFill>
                  <a:srgbClr val="FFFF00"/>
                </a:solidFill>
                <a:effectLst/>
                <a:latin typeface="Times New Roman" panose="02020603050405020304" pitchFamily="18" charset="0"/>
                <a:cs typeface="Times New Roman" panose="02020603050405020304" pitchFamily="18" charset="0"/>
              </a:rPr>
              <a:t>]</a:t>
            </a:r>
            <a:r>
              <a:rPr lang="en-US" sz="3200" b="0" i="0" dirty="0">
                <a:solidFill>
                  <a:srgbClr val="FFFF00"/>
                </a:solidFill>
                <a:effectLst/>
                <a:latin typeface="Times New Roman" panose="02020603050405020304" pitchFamily="18" charset="0"/>
                <a:cs typeface="Times New Roman" panose="02020603050405020304" pitchFamily="18" charset="0"/>
              </a:rPr>
              <a:t>by the sacrifice of Himself. </a:t>
            </a:r>
            <a:r>
              <a:rPr lang="en-US" sz="3200" b="1" i="0" baseline="30000" dirty="0">
                <a:solidFill>
                  <a:schemeClr val="bg1"/>
                </a:solidFill>
                <a:effectLst/>
                <a:latin typeface="Times New Roman" panose="02020603050405020304" pitchFamily="18" charset="0"/>
                <a:cs typeface="Times New Roman" panose="02020603050405020304" pitchFamily="18" charset="0"/>
              </a:rPr>
              <a:t>27 </a:t>
            </a:r>
            <a:r>
              <a:rPr lang="en-US" sz="3200" b="0" i="0" dirty="0">
                <a:solidFill>
                  <a:schemeClr val="bg1"/>
                </a:solidFill>
                <a:effectLst/>
                <a:latin typeface="Times New Roman" panose="02020603050405020304" pitchFamily="18" charset="0"/>
                <a:cs typeface="Times New Roman" panose="02020603050405020304" pitchFamily="18" charset="0"/>
              </a:rPr>
              <a:t>And just as it is destined for people to die once, and after this </a:t>
            </a:r>
            <a:r>
              <a:rPr lang="en-US" sz="3200" b="0" i="1" dirty="0">
                <a:solidFill>
                  <a:schemeClr val="bg1"/>
                </a:solidFill>
                <a:effectLst/>
                <a:latin typeface="Times New Roman" panose="02020603050405020304" pitchFamily="18" charset="0"/>
                <a:cs typeface="Times New Roman" panose="02020603050405020304" pitchFamily="18" charset="0"/>
              </a:rPr>
              <a:t>comes</a:t>
            </a:r>
            <a:r>
              <a:rPr lang="en-US" sz="3200" b="0" i="0" dirty="0">
                <a:solidFill>
                  <a:schemeClr val="bg1"/>
                </a:solidFill>
                <a:effectLst/>
                <a:latin typeface="Times New Roman" panose="02020603050405020304" pitchFamily="18" charset="0"/>
                <a:cs typeface="Times New Roman" panose="02020603050405020304" pitchFamily="18" charset="0"/>
              </a:rPr>
              <a:t> judgment, </a:t>
            </a:r>
            <a:r>
              <a:rPr lang="en-US" sz="3200" b="1" i="0" baseline="30000" dirty="0">
                <a:solidFill>
                  <a:schemeClr val="bg1"/>
                </a:solidFill>
                <a:effectLst/>
                <a:latin typeface="Times New Roman" panose="02020603050405020304" pitchFamily="18" charset="0"/>
                <a:cs typeface="Times New Roman" panose="02020603050405020304" pitchFamily="18" charset="0"/>
              </a:rPr>
              <a:t>28 </a:t>
            </a:r>
            <a:r>
              <a:rPr lang="en-US" sz="3200" b="0" i="0" dirty="0">
                <a:solidFill>
                  <a:schemeClr val="bg1"/>
                </a:solidFill>
                <a:effectLst/>
                <a:latin typeface="Times New Roman" panose="02020603050405020304" pitchFamily="18" charset="0"/>
                <a:cs typeface="Times New Roman" panose="02020603050405020304" pitchFamily="18" charset="0"/>
              </a:rPr>
              <a:t>so Christ also, having been offered once to bear the sins of many, will appear a second time for salvation without </a:t>
            </a:r>
            <a:r>
              <a:rPr lang="en-US" sz="3200" b="0" i="1" dirty="0">
                <a:solidFill>
                  <a:schemeClr val="bg1"/>
                </a:solidFill>
                <a:effectLst/>
                <a:latin typeface="Times New Roman" panose="02020603050405020304" pitchFamily="18" charset="0"/>
                <a:cs typeface="Times New Roman" panose="02020603050405020304" pitchFamily="18" charset="0"/>
              </a:rPr>
              <a:t>reference to</a:t>
            </a:r>
            <a:r>
              <a:rPr lang="en-US" sz="3200" b="0" i="0" dirty="0">
                <a:solidFill>
                  <a:schemeClr val="bg1"/>
                </a:solidFill>
                <a:effectLst/>
                <a:latin typeface="Times New Roman" panose="02020603050405020304" pitchFamily="18" charset="0"/>
                <a:cs typeface="Times New Roman" panose="02020603050405020304" pitchFamily="18" charset="0"/>
              </a:rPr>
              <a:t> sin, to those who eagerly await Him.</a:t>
            </a:r>
          </a:p>
        </p:txBody>
      </p:sp>
    </p:spTree>
    <p:extLst>
      <p:ext uri="{BB962C8B-B14F-4D97-AF65-F5344CB8AC3E}">
        <p14:creationId xmlns:p14="http://schemas.microsoft.com/office/powerpoint/2010/main" val="3129563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91A0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98E0EE-1874-8F8D-FCA7-9EFE44A5C5FD}"/>
              </a:ext>
            </a:extLst>
          </p:cNvPr>
          <p:cNvSpPr txBox="1"/>
          <p:nvPr/>
        </p:nvSpPr>
        <p:spPr>
          <a:xfrm>
            <a:off x="546100" y="1080453"/>
            <a:ext cx="11099800" cy="2062103"/>
          </a:xfrm>
          <a:prstGeom prst="rect">
            <a:avLst/>
          </a:prstGeom>
          <a:noFill/>
        </p:spPr>
        <p:txBody>
          <a:bodyPr wrap="square" rtlCol="0">
            <a:spAutoFit/>
          </a:bodyPr>
          <a:lstStyle/>
          <a:p>
            <a:pPr algn="ctr"/>
            <a:r>
              <a:rPr lang="en-US" sz="3200" b="0" i="0" dirty="0">
                <a:solidFill>
                  <a:schemeClr val="bg1"/>
                </a:solidFill>
                <a:effectLst/>
                <a:latin typeface="Times New Roman" panose="02020603050405020304" pitchFamily="18" charset="0"/>
                <a:cs typeface="Times New Roman" panose="02020603050405020304" pitchFamily="18" charset="0"/>
              </a:rPr>
              <a:t>Cross-References</a:t>
            </a:r>
          </a:p>
          <a:p>
            <a:pPr algn="l"/>
            <a:r>
              <a:rPr lang="en-US" sz="3200" b="0" i="0" dirty="0">
                <a:solidFill>
                  <a:schemeClr val="bg1"/>
                </a:solidFill>
                <a:effectLst/>
                <a:latin typeface="Times New Roman" panose="02020603050405020304" pitchFamily="18" charset="0"/>
                <a:cs typeface="Times New Roman" panose="02020603050405020304" pitchFamily="18" charset="0"/>
              </a:rPr>
              <a:t>-Leviticus 16&amp;17</a:t>
            </a:r>
          </a:p>
          <a:p>
            <a:pPr algn="l"/>
            <a:r>
              <a:rPr lang="en-US" sz="3200" dirty="0">
                <a:solidFill>
                  <a:schemeClr val="bg1"/>
                </a:solidFill>
                <a:latin typeface="Times New Roman" panose="02020603050405020304" pitchFamily="18" charset="0"/>
                <a:cs typeface="Times New Roman" panose="02020603050405020304" pitchFamily="18" charset="0"/>
              </a:rPr>
              <a:t>-Genesis 3:21</a:t>
            </a:r>
          </a:p>
          <a:p>
            <a:pPr algn="l"/>
            <a:r>
              <a:rPr lang="en-US" sz="3200" b="0" i="0" dirty="0">
                <a:solidFill>
                  <a:schemeClr val="bg1"/>
                </a:solidFill>
                <a:effectLst/>
                <a:latin typeface="Times New Roman" panose="02020603050405020304" pitchFamily="18" charset="0"/>
                <a:cs typeface="Times New Roman" panose="02020603050405020304" pitchFamily="18" charset="0"/>
              </a:rPr>
              <a:t>-Exodus 12</a:t>
            </a:r>
          </a:p>
        </p:txBody>
      </p:sp>
    </p:spTree>
    <p:extLst>
      <p:ext uri="{BB962C8B-B14F-4D97-AF65-F5344CB8AC3E}">
        <p14:creationId xmlns:p14="http://schemas.microsoft.com/office/powerpoint/2010/main" val="3018410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91A05"/>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98E0EE-1874-8F8D-FCA7-9EFE44A5C5FD}"/>
              </a:ext>
            </a:extLst>
          </p:cNvPr>
          <p:cNvSpPr txBox="1"/>
          <p:nvPr/>
        </p:nvSpPr>
        <p:spPr>
          <a:xfrm>
            <a:off x="546100" y="1080453"/>
            <a:ext cx="11099800" cy="2062103"/>
          </a:xfrm>
          <a:prstGeom prst="rect">
            <a:avLst/>
          </a:prstGeom>
          <a:noFill/>
        </p:spPr>
        <p:txBody>
          <a:bodyPr wrap="square" rtlCol="0">
            <a:spAutoFit/>
          </a:bodyPr>
          <a:lstStyle/>
          <a:p>
            <a:pPr algn="ctr"/>
            <a:r>
              <a:rPr lang="en-US" sz="3200" b="0" i="0" dirty="0">
                <a:solidFill>
                  <a:schemeClr val="bg1"/>
                </a:solidFill>
                <a:effectLst/>
                <a:latin typeface="Times New Roman" panose="02020603050405020304" pitchFamily="18" charset="0"/>
                <a:cs typeface="Times New Roman" panose="02020603050405020304" pitchFamily="18" charset="0"/>
              </a:rPr>
              <a:t>Cross-References</a:t>
            </a:r>
          </a:p>
          <a:p>
            <a:pPr algn="l"/>
            <a:r>
              <a:rPr lang="en-US" sz="3200" b="0" i="0" dirty="0">
                <a:solidFill>
                  <a:schemeClr val="bg1"/>
                </a:solidFill>
                <a:effectLst/>
                <a:latin typeface="Times New Roman" panose="02020603050405020304" pitchFamily="18" charset="0"/>
                <a:cs typeface="Times New Roman" panose="02020603050405020304" pitchFamily="18" charset="0"/>
              </a:rPr>
              <a:t>-Leviticus 16&amp;17</a:t>
            </a:r>
          </a:p>
          <a:p>
            <a:pPr algn="l"/>
            <a:r>
              <a:rPr lang="en-US" sz="3200" dirty="0">
                <a:solidFill>
                  <a:schemeClr val="bg1"/>
                </a:solidFill>
                <a:latin typeface="Times New Roman" panose="02020603050405020304" pitchFamily="18" charset="0"/>
                <a:cs typeface="Times New Roman" panose="02020603050405020304" pitchFamily="18" charset="0"/>
              </a:rPr>
              <a:t>-Genesis 3:21</a:t>
            </a:r>
          </a:p>
          <a:p>
            <a:pPr algn="l"/>
            <a:r>
              <a:rPr lang="en-US" sz="3200" b="0" i="0" dirty="0">
                <a:solidFill>
                  <a:schemeClr val="bg1"/>
                </a:solidFill>
                <a:effectLst/>
                <a:latin typeface="Times New Roman" panose="02020603050405020304" pitchFamily="18" charset="0"/>
                <a:cs typeface="Times New Roman" panose="02020603050405020304" pitchFamily="18" charset="0"/>
              </a:rPr>
              <a:t>-Exodus 12</a:t>
            </a:r>
          </a:p>
        </p:txBody>
      </p:sp>
    </p:spTree>
    <p:extLst>
      <p:ext uri="{BB962C8B-B14F-4D97-AF65-F5344CB8AC3E}">
        <p14:creationId xmlns:p14="http://schemas.microsoft.com/office/powerpoint/2010/main" val="2408678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B23C-9680-A484-6990-E8AB2DAFD48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02CA2E8-B4F9-AA41-1DEA-605A59EEF4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4" name="Picture 3">
            <a:extLst>
              <a:ext uri="{FF2B5EF4-FFF2-40B4-BE49-F238E27FC236}">
                <a16:creationId xmlns:a16="http://schemas.microsoft.com/office/drawing/2014/main" id="{D8D7BE4C-0A15-B742-DB40-30FD89C25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
            <a:ext cx="12192000" cy="6777672"/>
          </a:xfrm>
          <a:prstGeom prst="rect">
            <a:avLst/>
          </a:prstGeom>
        </p:spPr>
      </p:pic>
      <p:sp>
        <p:nvSpPr>
          <p:cNvPr id="6" name="TextBox 5">
            <a:extLst>
              <a:ext uri="{FF2B5EF4-FFF2-40B4-BE49-F238E27FC236}">
                <a16:creationId xmlns:a16="http://schemas.microsoft.com/office/drawing/2014/main" id="{073BC84F-D78F-78E0-BE96-4533C1EE809F}"/>
              </a:ext>
            </a:extLst>
          </p:cNvPr>
          <p:cNvSpPr txBox="1"/>
          <p:nvPr/>
        </p:nvSpPr>
        <p:spPr>
          <a:xfrm>
            <a:off x="1107440" y="365125"/>
            <a:ext cx="10119360" cy="830997"/>
          </a:xfrm>
          <a:prstGeom prst="rect">
            <a:avLst/>
          </a:prstGeom>
          <a:solidFill>
            <a:schemeClr val="tx1"/>
          </a:solidFill>
        </p:spPr>
        <p:txBody>
          <a:bodyPr wrap="square" rtlCol="0">
            <a:spAutoFit/>
          </a:bodyPr>
          <a:lstStyle/>
          <a:p>
            <a:pPr algn="ctr"/>
            <a:r>
              <a:rPr lang="en-US" sz="4800" dirty="0">
                <a:solidFill>
                  <a:srgbClr val="FFC000"/>
                </a:solidFill>
                <a:latin typeface="Times New Roman" panose="02020603050405020304" pitchFamily="18" charset="0"/>
                <a:cs typeface="Times New Roman" panose="02020603050405020304" pitchFamily="18" charset="0"/>
              </a:rPr>
              <a:t>CHALLENGE FOR THE WEEK</a:t>
            </a:r>
          </a:p>
        </p:txBody>
      </p:sp>
      <p:sp>
        <p:nvSpPr>
          <p:cNvPr id="9" name="TextBox 8">
            <a:extLst>
              <a:ext uri="{FF2B5EF4-FFF2-40B4-BE49-F238E27FC236}">
                <a16:creationId xmlns:a16="http://schemas.microsoft.com/office/drawing/2014/main" id="{057D8DAA-C5E8-5470-1470-BAC9E712F591}"/>
              </a:ext>
            </a:extLst>
          </p:cNvPr>
          <p:cNvSpPr txBox="1"/>
          <p:nvPr/>
        </p:nvSpPr>
        <p:spPr>
          <a:xfrm>
            <a:off x="838200" y="5028565"/>
            <a:ext cx="10119360" cy="830997"/>
          </a:xfrm>
          <a:prstGeom prst="rect">
            <a:avLst/>
          </a:prstGeom>
          <a:solidFill>
            <a:schemeClr val="tx1"/>
          </a:solidFill>
        </p:spPr>
        <p:txBody>
          <a:bodyPr wrap="square" rtlCol="0">
            <a:spAutoFit/>
          </a:bodyPr>
          <a:lstStyle/>
          <a:p>
            <a:pPr algn="ctr"/>
            <a:r>
              <a:rPr lang="en-US" sz="4800" dirty="0">
                <a:solidFill>
                  <a:srgbClr val="FFC000"/>
                </a:solidFill>
                <a:latin typeface="Times New Roman" panose="02020603050405020304" pitchFamily="18" charset="0"/>
                <a:cs typeface="Times New Roman" panose="02020603050405020304" pitchFamily="18" charset="0"/>
              </a:rPr>
              <a:t>TAKE A LEAP OF FAITH</a:t>
            </a:r>
          </a:p>
        </p:txBody>
      </p:sp>
      <p:pic>
        <p:nvPicPr>
          <p:cNvPr id="7" name="Picture 6">
            <a:extLst>
              <a:ext uri="{FF2B5EF4-FFF2-40B4-BE49-F238E27FC236}">
                <a16:creationId xmlns:a16="http://schemas.microsoft.com/office/drawing/2014/main" id="{63F1951C-F5B6-BEA1-77E4-914FCB4D7B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9" y="-82232"/>
            <a:ext cx="12187401" cy="6940232"/>
          </a:xfrm>
          <a:prstGeom prst="rect">
            <a:avLst/>
          </a:prstGeom>
        </p:spPr>
      </p:pic>
      <p:sp>
        <p:nvSpPr>
          <p:cNvPr id="8" name="TextBox 7">
            <a:extLst>
              <a:ext uri="{FF2B5EF4-FFF2-40B4-BE49-F238E27FC236}">
                <a16:creationId xmlns:a16="http://schemas.microsoft.com/office/drawing/2014/main" id="{DDE1D6A9-667B-EC3F-257C-59B60C4E8028}"/>
              </a:ext>
            </a:extLst>
          </p:cNvPr>
          <p:cNvSpPr txBox="1"/>
          <p:nvPr/>
        </p:nvSpPr>
        <p:spPr>
          <a:xfrm>
            <a:off x="1280158" y="779562"/>
            <a:ext cx="9557887" cy="3539430"/>
          </a:xfrm>
          <a:prstGeom prst="rect">
            <a:avLst/>
          </a:prstGeom>
          <a:noFill/>
        </p:spPr>
        <p:txBody>
          <a:bodyPr wrap="square" rtlCol="0">
            <a:spAutoFit/>
          </a:bodyPr>
          <a:lstStyle/>
          <a:p>
            <a:pPr algn="ctr"/>
            <a:r>
              <a:rPr lang="en-US" sz="3200" dirty="0">
                <a:solidFill>
                  <a:srgbClr val="FFFF00"/>
                </a:solidFill>
                <a:latin typeface="Times New Roman" panose="02020603050405020304" pitchFamily="18" charset="0"/>
                <a:cs typeface="Times New Roman" panose="02020603050405020304" pitchFamily="18" charset="0"/>
              </a:rPr>
              <a:t>Challenges this week-</a:t>
            </a:r>
          </a:p>
          <a:p>
            <a:pPr algn="ctr"/>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-Look up The Stations of the Cross – there is some FUN history</a:t>
            </a:r>
          </a:p>
          <a:p>
            <a:endParaRPr lang="en-US" sz="3200" dirty="0">
              <a:solidFill>
                <a:schemeClr val="bg1"/>
              </a:solidFill>
              <a:latin typeface="Times New Roman" panose="02020603050405020304" pitchFamily="18" charset="0"/>
              <a:cs typeface="Times New Roman" panose="02020603050405020304" pitchFamily="18" charset="0"/>
            </a:endParaRPr>
          </a:p>
          <a:p>
            <a:r>
              <a:rPr lang="en-US" sz="3200" dirty="0">
                <a:solidFill>
                  <a:schemeClr val="bg1"/>
                </a:solidFill>
                <a:latin typeface="Times New Roman" panose="02020603050405020304" pitchFamily="18" charset="0"/>
                <a:cs typeface="Times New Roman" panose="02020603050405020304" pitchFamily="18" charset="0"/>
              </a:rPr>
              <a:t>-Do a spiritual inventory of where you’re at - are you growing in God? </a:t>
            </a:r>
          </a:p>
        </p:txBody>
      </p:sp>
    </p:spTree>
    <p:extLst>
      <p:ext uri="{BB962C8B-B14F-4D97-AF65-F5344CB8AC3E}">
        <p14:creationId xmlns:p14="http://schemas.microsoft.com/office/powerpoint/2010/main" val="396970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240" y="365125"/>
            <a:ext cx="7401560" cy="5608955"/>
          </a:xfrm>
        </p:spPr>
        <p:txBody>
          <a:bodyPr>
            <a:normAutofit/>
          </a:bodyPr>
          <a:lstStyle/>
          <a:p>
            <a:pPr algn="ctr"/>
            <a:r>
              <a:rPr lang="en-US" sz="6600" dirty="0">
                <a:solidFill>
                  <a:schemeClr val="bg1"/>
                </a:solidFill>
                <a:latin typeface="Mistral" panose="03090702030407020403" pitchFamily="66" charset="0"/>
              </a:rPr>
              <a:t>Why The Cross is the </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Greatest Day in History</a:t>
            </a:r>
            <a:br>
              <a:rPr lang="en-US" sz="6600" dirty="0">
                <a:solidFill>
                  <a:schemeClr val="bg1"/>
                </a:solidFill>
                <a:latin typeface="Mistral" panose="03090702030407020403" pitchFamily="66" charset="0"/>
              </a:rPr>
            </a:br>
            <a:r>
              <a:rPr lang="en-US" sz="6600" dirty="0">
                <a:solidFill>
                  <a:schemeClr val="bg1"/>
                </a:solidFill>
                <a:latin typeface="Mistral" panose="03090702030407020403" pitchFamily="66" charset="0"/>
              </a:rPr>
              <a:t>By: Marcia A Lennick</a:t>
            </a:r>
            <a:br>
              <a:rPr lang="en-US" sz="6600" dirty="0">
                <a:solidFill>
                  <a:schemeClr val="bg1"/>
                </a:solidFill>
                <a:latin typeface="Mistral" panose="03090702030407020403" pitchFamily="66" charset="0"/>
              </a:rPr>
            </a:br>
            <a:endParaRPr lang="en-US" sz="6600" dirty="0">
              <a:solidFill>
                <a:schemeClr val="bg1"/>
              </a:solidFill>
              <a:latin typeface="Mistral" panose="03090702030407020403" pitchFamily="66" charset="0"/>
            </a:endParaRPr>
          </a:p>
        </p:txBody>
      </p:sp>
      <p:pic>
        <p:nvPicPr>
          <p:cNvPr id="4" name="Picture 3">
            <a:extLst>
              <a:ext uri="{FF2B5EF4-FFF2-40B4-BE49-F238E27FC236}">
                <a16:creationId xmlns:a16="http://schemas.microsoft.com/office/drawing/2014/main" id="{9567478B-0F7A-349C-36B1-F005EA6050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595" y="4542750"/>
            <a:ext cx="2667726" cy="1858049"/>
          </a:xfrm>
          <a:prstGeom prst="rect">
            <a:avLst/>
          </a:prstGeom>
        </p:spPr>
      </p:pic>
      <p:pic>
        <p:nvPicPr>
          <p:cNvPr id="12" name="Picture 11">
            <a:extLst>
              <a:ext uri="{FF2B5EF4-FFF2-40B4-BE49-F238E27FC236}">
                <a16:creationId xmlns:a16="http://schemas.microsoft.com/office/drawing/2014/main" id="{9DC6F7C1-EBAE-7814-E783-C348F61C2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6670"/>
            <a:ext cx="12192000" cy="6884670"/>
          </a:xfrm>
          <a:prstGeom prst="rect">
            <a:avLst/>
          </a:prstGeom>
        </p:spPr>
      </p:pic>
      <p:sp>
        <p:nvSpPr>
          <p:cNvPr id="14" name="TextBox 13">
            <a:extLst>
              <a:ext uri="{FF2B5EF4-FFF2-40B4-BE49-F238E27FC236}">
                <a16:creationId xmlns:a16="http://schemas.microsoft.com/office/drawing/2014/main" id="{B5C724D8-A532-0E85-A86A-1D2FD7867C06}"/>
              </a:ext>
            </a:extLst>
          </p:cNvPr>
          <p:cNvSpPr txBox="1"/>
          <p:nvPr/>
        </p:nvSpPr>
        <p:spPr>
          <a:xfrm>
            <a:off x="2646947" y="2315250"/>
            <a:ext cx="8706853" cy="2554545"/>
          </a:xfrm>
          <a:prstGeom prst="rect">
            <a:avLst/>
          </a:prstGeom>
          <a:noFill/>
        </p:spPr>
        <p:txBody>
          <a:bodyPr wrap="square">
            <a:spAutoFit/>
          </a:bodyPr>
          <a:lstStyle/>
          <a:p>
            <a:r>
              <a:rPr lang="en-US" sz="3200" b="0" i="0" dirty="0">
                <a:solidFill>
                  <a:schemeClr val="bg1"/>
                </a:solidFill>
                <a:effectLst/>
                <a:latin typeface="Roboto" panose="02000000000000000000" pitchFamily="2" charset="0"/>
              </a:rPr>
              <a:t>They took the branches of the palm trees and went out to meet Him, and began shouting, “Hosanna! Blessed is He who comes in the name of the Lord, indeed, the King of Israel!”</a:t>
            </a:r>
          </a:p>
          <a:p>
            <a:r>
              <a:rPr lang="en-US" sz="3200" dirty="0">
                <a:solidFill>
                  <a:schemeClr val="bg1"/>
                </a:solidFill>
                <a:latin typeface="Roboto" panose="02000000000000000000" pitchFamily="2" charset="0"/>
              </a:rPr>
              <a:t>-John 12:13</a:t>
            </a:r>
            <a:endParaRPr lang="en-US" sz="3200" dirty="0">
              <a:solidFill>
                <a:schemeClr val="bg1"/>
              </a:solidFill>
            </a:endParaRPr>
          </a:p>
        </p:txBody>
      </p:sp>
      <p:sp>
        <p:nvSpPr>
          <p:cNvPr id="15" name="TextBox 14">
            <a:extLst>
              <a:ext uri="{FF2B5EF4-FFF2-40B4-BE49-F238E27FC236}">
                <a16:creationId xmlns:a16="http://schemas.microsoft.com/office/drawing/2014/main" id="{DD4C4492-C8DF-FE1A-4447-DC17A058785A}"/>
              </a:ext>
            </a:extLst>
          </p:cNvPr>
          <p:cNvSpPr txBox="1"/>
          <p:nvPr/>
        </p:nvSpPr>
        <p:spPr>
          <a:xfrm>
            <a:off x="3878981" y="365124"/>
            <a:ext cx="8427720" cy="584775"/>
          </a:xfrm>
          <a:prstGeom prst="rect">
            <a:avLst/>
          </a:prstGeom>
          <a:noFill/>
        </p:spPr>
        <p:txBody>
          <a:bodyPr wrap="square" rtlCol="0">
            <a:spAutoFit/>
          </a:bodyPr>
          <a:lstStyle/>
          <a:p>
            <a:r>
              <a:rPr lang="en-US" sz="3200" dirty="0">
                <a:solidFill>
                  <a:schemeClr val="bg1"/>
                </a:solidFill>
                <a:latin typeface="Lucida Handwriting" panose="03010101010101010101" pitchFamily="66" charset="0"/>
              </a:rPr>
              <a:t>Today also kicks off Holy Week</a:t>
            </a:r>
          </a:p>
        </p:txBody>
      </p:sp>
      <p:pic>
        <p:nvPicPr>
          <p:cNvPr id="5" name="Picture 4">
            <a:extLst>
              <a:ext uri="{FF2B5EF4-FFF2-40B4-BE49-F238E27FC236}">
                <a16:creationId xmlns:a16="http://schemas.microsoft.com/office/drawing/2014/main" id="{25765A56-DB94-D152-A6B2-ED5C837E27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6670"/>
            <a:ext cx="12192000" cy="6884670"/>
          </a:xfrm>
          <a:prstGeom prst="rect">
            <a:avLst/>
          </a:prstGeom>
        </p:spPr>
      </p:pic>
      <p:pic>
        <p:nvPicPr>
          <p:cNvPr id="7" name="Picture 6">
            <a:extLst>
              <a:ext uri="{FF2B5EF4-FFF2-40B4-BE49-F238E27FC236}">
                <a16:creationId xmlns:a16="http://schemas.microsoft.com/office/drawing/2014/main" id="{A435CBE4-6C8B-A82F-9134-BB66F803F4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25321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1A0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C3AA-52A5-4FCB-B0F4-A15D972F102E}"/>
              </a:ext>
            </a:extLst>
          </p:cNvPr>
          <p:cNvSpPr>
            <a:spLocks noGrp="1"/>
          </p:cNvSpPr>
          <p:nvPr>
            <p:ph type="title"/>
          </p:nvPr>
        </p:nvSpPr>
        <p:spPr>
          <a:xfrm>
            <a:off x="838200" y="253365"/>
            <a:ext cx="10515600" cy="1325563"/>
          </a:xfrm>
        </p:spPr>
        <p:txBody>
          <a:bodyPr>
            <a:normAutofit/>
          </a:bodyPr>
          <a:lstStyle/>
          <a:p>
            <a:pPr algn="ctr"/>
            <a:r>
              <a:rPr lang="en-US" i="1" dirty="0">
                <a:solidFill>
                  <a:schemeClr val="bg1"/>
                </a:solidFill>
                <a:latin typeface="Lucida Calligraphy" panose="03010101010101010101" pitchFamily="66" charset="0"/>
              </a:rPr>
              <a:t>In Loving Memory</a:t>
            </a:r>
          </a:p>
        </p:txBody>
      </p:sp>
      <p:pic>
        <p:nvPicPr>
          <p:cNvPr id="5" name="Picture 4">
            <a:extLst>
              <a:ext uri="{FF2B5EF4-FFF2-40B4-BE49-F238E27FC236}">
                <a16:creationId xmlns:a16="http://schemas.microsoft.com/office/drawing/2014/main" id="{F0700279-6B11-4010-90FB-084181B6C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22" y="1724555"/>
            <a:ext cx="3221990" cy="4295986"/>
          </a:xfrm>
          <a:prstGeom prst="rect">
            <a:avLst/>
          </a:prstGeom>
        </p:spPr>
      </p:pic>
      <p:pic>
        <p:nvPicPr>
          <p:cNvPr id="7" name="Picture 6">
            <a:extLst>
              <a:ext uri="{FF2B5EF4-FFF2-40B4-BE49-F238E27FC236}">
                <a16:creationId xmlns:a16="http://schemas.microsoft.com/office/drawing/2014/main" id="{1641D3CC-DBD3-4C6C-BF1D-06638E88F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5005" y="1724556"/>
            <a:ext cx="3221989" cy="4295985"/>
          </a:xfrm>
          <a:prstGeom prst="rect">
            <a:avLst/>
          </a:prstGeom>
        </p:spPr>
      </p:pic>
      <p:pic>
        <p:nvPicPr>
          <p:cNvPr id="4" name="Picture 3">
            <a:extLst>
              <a:ext uri="{FF2B5EF4-FFF2-40B4-BE49-F238E27FC236}">
                <a16:creationId xmlns:a16="http://schemas.microsoft.com/office/drawing/2014/main" id="{B8A6F696-7EDE-6C88-93BC-E5DAE533DB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771804" y="2307067"/>
            <a:ext cx="4243970" cy="3182978"/>
          </a:xfrm>
          <a:prstGeom prst="rect">
            <a:avLst/>
          </a:prstGeom>
        </p:spPr>
      </p:pic>
    </p:spTree>
    <p:extLst>
      <p:ext uri="{BB962C8B-B14F-4D97-AF65-F5344CB8AC3E}">
        <p14:creationId xmlns:p14="http://schemas.microsoft.com/office/powerpoint/2010/main" val="356061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Premise of Hebrew Law</a:t>
            </a:r>
          </a:p>
        </p:txBody>
      </p:sp>
      <p:sp>
        <p:nvSpPr>
          <p:cNvPr id="8" name="TextBox 7">
            <a:extLst>
              <a:ext uri="{FF2B5EF4-FFF2-40B4-BE49-F238E27FC236}">
                <a16:creationId xmlns:a16="http://schemas.microsoft.com/office/drawing/2014/main" id="{12D7E9AB-D70F-862D-EA4D-55399566C0C8}"/>
              </a:ext>
            </a:extLst>
          </p:cNvPr>
          <p:cNvSpPr txBox="1"/>
          <p:nvPr/>
        </p:nvSpPr>
        <p:spPr>
          <a:xfrm>
            <a:off x="286750" y="966787"/>
            <a:ext cx="11462921" cy="5509200"/>
          </a:xfrm>
          <a:prstGeom prst="rect">
            <a:avLst/>
          </a:prstGeom>
          <a:noFill/>
        </p:spPr>
        <p:txBody>
          <a:bodyPr wrap="square">
            <a:spAutoFit/>
          </a:bodyPr>
          <a:lstStyle/>
          <a:p>
            <a:pPr marL="0" indent="0">
              <a:buNone/>
            </a:pPr>
            <a:r>
              <a:rPr lang="en-US" sz="2200" b="1" dirty="0">
                <a:latin typeface="Times New Roman" panose="02020603050405020304" pitchFamily="18" charset="0"/>
                <a:cs typeface="Times New Roman" panose="02020603050405020304" pitchFamily="18" charset="0"/>
              </a:rPr>
              <a:t>The Hebrews respected the dignity of Labor</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-Proverbs 6:6, 6:9, 10:26, 13:4, 20:4, 26:16</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The Hebrews placed high value on education</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-Adults –their education included the public reading of the Law every 7 years – </a:t>
            </a:r>
            <a:r>
              <a:rPr lang="en-US" sz="2200" dirty="0" err="1">
                <a:latin typeface="Times New Roman" panose="02020603050405020304" pitchFamily="18" charset="0"/>
                <a:cs typeface="Times New Roman" panose="02020603050405020304" pitchFamily="18" charset="0"/>
              </a:rPr>
              <a:t>Deut</a:t>
            </a:r>
            <a:r>
              <a:rPr lang="en-US" sz="2200" dirty="0">
                <a:latin typeface="Times New Roman" panose="02020603050405020304" pitchFamily="18" charset="0"/>
                <a:cs typeface="Times New Roman" panose="02020603050405020304" pitchFamily="18" charset="0"/>
              </a:rPr>
              <a:t> 31:12-	13</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Covenant renewal enactments occurred: Deut. 29-30; Joshua 23-24</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Periodic national festivals in which Israel’s history and tradition were taught</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Hebrews values liberty, and their legal instructions were designed to promote and protect liberty</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Leviticus 25:10</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 the Old Testament, Liberty had various contexts: National freedom led out by bondage 	by Egypt, freedom as an Independent State, freedom from servanthood in the year of Jubilee 	and freedom from oppressive burdens, thou shalt/thou shalt not – gave Hebrews boundaries 	by God of what to do or not to do</a:t>
            </a:r>
            <a:endParaRPr lang="en-US" sz="22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7FCE24D-4CDD-3BD6-971D-B022EB516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4" y="0"/>
            <a:ext cx="12116832" cy="6858000"/>
          </a:xfrm>
          <a:prstGeom prst="rect">
            <a:avLst/>
          </a:prstGeom>
        </p:spPr>
      </p:pic>
    </p:spTree>
    <p:extLst>
      <p:ext uri="{BB962C8B-B14F-4D97-AF65-F5344CB8AC3E}">
        <p14:creationId xmlns:p14="http://schemas.microsoft.com/office/powerpoint/2010/main" val="360254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B9A0A-4A2F-4EBB-8F98-64D2F9FBEF4C}"/>
              </a:ext>
            </a:extLst>
          </p:cNvPr>
          <p:cNvSpPr>
            <a:spLocks noGrp="1"/>
          </p:cNvSpPr>
          <p:nvPr>
            <p:ph idx="1"/>
          </p:nvPr>
        </p:nvSpPr>
        <p:spPr>
          <a:xfrm>
            <a:off x="380999" y="304800"/>
            <a:ext cx="11274425" cy="985520"/>
          </a:xfrm>
          <a:noFill/>
        </p:spPr>
        <p:txBody>
          <a:bodyPr>
            <a:noAutofit/>
          </a:bodyPr>
          <a:lstStyle/>
          <a:p>
            <a:pPr marL="0" indent="0" algn="ctr">
              <a:buNone/>
            </a:pPr>
            <a:r>
              <a:rPr lang="en-US" sz="4000" dirty="0">
                <a:latin typeface="Times New Roman" panose="02020603050405020304" pitchFamily="18" charset="0"/>
                <a:cs typeface="Times New Roman" panose="02020603050405020304" pitchFamily="18" charset="0"/>
              </a:rPr>
              <a:t>Premise of Hebrew Law</a:t>
            </a:r>
          </a:p>
        </p:txBody>
      </p:sp>
      <p:sp>
        <p:nvSpPr>
          <p:cNvPr id="8" name="TextBox 7">
            <a:extLst>
              <a:ext uri="{FF2B5EF4-FFF2-40B4-BE49-F238E27FC236}">
                <a16:creationId xmlns:a16="http://schemas.microsoft.com/office/drawing/2014/main" id="{12D7E9AB-D70F-862D-EA4D-55399566C0C8}"/>
              </a:ext>
            </a:extLst>
          </p:cNvPr>
          <p:cNvSpPr txBox="1"/>
          <p:nvPr/>
        </p:nvSpPr>
        <p:spPr>
          <a:xfrm>
            <a:off x="286750" y="966787"/>
            <a:ext cx="11462921" cy="5509200"/>
          </a:xfrm>
          <a:prstGeom prst="rect">
            <a:avLst/>
          </a:prstGeom>
          <a:noFill/>
        </p:spPr>
        <p:txBody>
          <a:bodyPr wrap="square">
            <a:spAutoFit/>
          </a:bodyPr>
          <a:lstStyle/>
          <a:p>
            <a:pPr marL="0" indent="0">
              <a:buNone/>
            </a:pPr>
            <a:r>
              <a:rPr lang="en-US" sz="2200" b="1" dirty="0">
                <a:latin typeface="Times New Roman" panose="02020603050405020304" pitchFamily="18" charset="0"/>
                <a:cs typeface="Times New Roman" panose="02020603050405020304" pitchFamily="18" charset="0"/>
              </a:rPr>
              <a:t>The Hebrews respected the dignity of Labor</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-Proverbs 6:6, 6:9, 10:26, 13:4, 20:4, 26:16</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The Hebrews placed high value on education</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-Adults –their education included the public reading of the Law every 7 years – </a:t>
            </a:r>
            <a:r>
              <a:rPr lang="en-US" sz="2200" dirty="0" err="1">
                <a:latin typeface="Times New Roman" panose="02020603050405020304" pitchFamily="18" charset="0"/>
                <a:cs typeface="Times New Roman" panose="02020603050405020304" pitchFamily="18" charset="0"/>
              </a:rPr>
              <a:t>Deut</a:t>
            </a:r>
            <a:r>
              <a:rPr lang="en-US" sz="2200" dirty="0">
                <a:latin typeface="Times New Roman" panose="02020603050405020304" pitchFamily="18" charset="0"/>
                <a:cs typeface="Times New Roman" panose="02020603050405020304" pitchFamily="18" charset="0"/>
              </a:rPr>
              <a:t> 31:12-	13</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Covenant renewal enactments occurred: Deut. 29-30; Joshua 23-24</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Periodic national festivals in which Israel’s history and tradition were taught</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Hebrews values liberty, and their legal instructions were designed to promote and protect liberty</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Leviticus 25:10</a:t>
            </a:r>
          </a:p>
          <a:p>
            <a:pPr marL="0" indent="0">
              <a:buNone/>
            </a:pP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 the Old Testament, Liberty had various contexts: National freedom led out by bondage 	by Egypt, freedom as an Independent State, freedom from servanthood in the year of Jubilee 	and freedom from oppressive burdens, thou shalt/thou shalt not – gave Hebrews boundaries 	by God of what to do or not to do</a:t>
            </a:r>
            <a:endParaRPr lang="en-US" sz="22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7FCE24D-4CDD-3BD6-971D-B022EB5165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68" y="0"/>
            <a:ext cx="12116832" cy="6858000"/>
          </a:xfrm>
          <a:prstGeom prst="rect">
            <a:avLst/>
          </a:prstGeom>
        </p:spPr>
      </p:pic>
      <p:pic>
        <p:nvPicPr>
          <p:cNvPr id="3" name="Picture 2">
            <a:extLst>
              <a:ext uri="{FF2B5EF4-FFF2-40B4-BE49-F238E27FC236}">
                <a16:creationId xmlns:a16="http://schemas.microsoft.com/office/drawing/2014/main" id="{87F1D35F-F51B-1FF2-1B84-191F240DE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47579" cy="6858000"/>
          </a:xfrm>
          <a:prstGeom prst="rect">
            <a:avLst/>
          </a:prstGeom>
        </p:spPr>
      </p:pic>
    </p:spTree>
    <p:extLst>
      <p:ext uri="{BB962C8B-B14F-4D97-AF65-F5344CB8AC3E}">
        <p14:creationId xmlns:p14="http://schemas.microsoft.com/office/powerpoint/2010/main" val="230935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7849-9B27-982C-B513-612B1883DED1}"/>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41C362F1-A61B-8DED-7697-7CE2897F07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0" name="TextBox 9">
            <a:extLst>
              <a:ext uri="{FF2B5EF4-FFF2-40B4-BE49-F238E27FC236}">
                <a16:creationId xmlns:a16="http://schemas.microsoft.com/office/drawing/2014/main" id="{24B324D4-CC46-8161-1EC1-8ABAFF39974F}"/>
              </a:ext>
            </a:extLst>
          </p:cNvPr>
          <p:cNvSpPr txBox="1"/>
          <p:nvPr/>
        </p:nvSpPr>
        <p:spPr>
          <a:xfrm>
            <a:off x="477520" y="504686"/>
            <a:ext cx="11480800" cy="523220"/>
          </a:xfrm>
          <a:prstGeom prst="rect">
            <a:avLst/>
          </a:prstGeom>
          <a:solidFill>
            <a:srgbClr val="663300"/>
          </a:solidFill>
        </p:spPr>
        <p:txBody>
          <a:bodyPr wrap="square" rtlCol="0">
            <a:spAutoFit/>
          </a:bodyPr>
          <a:lstStyle/>
          <a:p>
            <a:pPr algn="ctr"/>
            <a:r>
              <a:rPr lang="en-US" sz="2800" dirty="0">
                <a:solidFill>
                  <a:schemeClr val="bg1"/>
                </a:solidFill>
                <a:latin typeface="Lucida Calligraphy" panose="03010101010101010101" pitchFamily="66" charset="0"/>
              </a:rPr>
              <a:t>Why Study Church History?</a:t>
            </a:r>
          </a:p>
        </p:txBody>
      </p:sp>
    </p:spTree>
    <p:extLst>
      <p:ext uri="{BB962C8B-B14F-4D97-AF65-F5344CB8AC3E}">
        <p14:creationId xmlns:p14="http://schemas.microsoft.com/office/powerpoint/2010/main" val="1250692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7849-9B27-982C-B513-612B1883DED1}"/>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41C362F1-A61B-8DED-7697-7CE2897F07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1" name="TextBox 10">
            <a:extLst>
              <a:ext uri="{FF2B5EF4-FFF2-40B4-BE49-F238E27FC236}">
                <a16:creationId xmlns:a16="http://schemas.microsoft.com/office/drawing/2014/main" id="{BDF6F287-E47C-FF3F-15AB-F3A0E83CAD69}"/>
              </a:ext>
            </a:extLst>
          </p:cNvPr>
          <p:cNvSpPr txBox="1"/>
          <p:nvPr/>
        </p:nvSpPr>
        <p:spPr>
          <a:xfrm>
            <a:off x="472440" y="504686"/>
            <a:ext cx="11480800" cy="523220"/>
          </a:xfrm>
          <a:prstGeom prst="rect">
            <a:avLst/>
          </a:prstGeom>
          <a:solidFill>
            <a:srgbClr val="663300"/>
          </a:solidFill>
        </p:spPr>
        <p:txBody>
          <a:bodyPr wrap="square" rtlCol="0">
            <a:spAutoFit/>
          </a:bodyPr>
          <a:lstStyle/>
          <a:p>
            <a:pPr algn="ctr"/>
            <a:r>
              <a:rPr lang="en-US" sz="2800" dirty="0">
                <a:solidFill>
                  <a:schemeClr val="bg1"/>
                </a:solidFill>
                <a:latin typeface="Lucida Calligraphy" panose="03010101010101010101" pitchFamily="66" charset="0"/>
              </a:rPr>
              <a:t>So we don’t forget to remember….</a:t>
            </a:r>
          </a:p>
        </p:txBody>
      </p:sp>
    </p:spTree>
    <p:extLst>
      <p:ext uri="{BB962C8B-B14F-4D97-AF65-F5344CB8AC3E}">
        <p14:creationId xmlns:p14="http://schemas.microsoft.com/office/powerpoint/2010/main" val="236760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7849-9B27-982C-B513-612B1883DED1}"/>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41C362F1-A61B-8DED-7697-7CE2897F07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1" name="TextBox 10">
            <a:extLst>
              <a:ext uri="{FF2B5EF4-FFF2-40B4-BE49-F238E27FC236}">
                <a16:creationId xmlns:a16="http://schemas.microsoft.com/office/drawing/2014/main" id="{BDF6F287-E47C-FF3F-15AB-F3A0E83CAD69}"/>
              </a:ext>
            </a:extLst>
          </p:cNvPr>
          <p:cNvSpPr txBox="1"/>
          <p:nvPr/>
        </p:nvSpPr>
        <p:spPr>
          <a:xfrm>
            <a:off x="243840" y="504686"/>
            <a:ext cx="11480800" cy="954107"/>
          </a:xfrm>
          <a:prstGeom prst="rect">
            <a:avLst/>
          </a:prstGeom>
          <a:solidFill>
            <a:srgbClr val="663300"/>
          </a:solidFill>
        </p:spPr>
        <p:txBody>
          <a:bodyPr wrap="square" rtlCol="0">
            <a:spAutoFit/>
          </a:bodyPr>
          <a:lstStyle/>
          <a:p>
            <a:pPr algn="ctr"/>
            <a:r>
              <a:rPr lang="en-US" sz="2800" dirty="0">
                <a:solidFill>
                  <a:schemeClr val="bg1"/>
                </a:solidFill>
                <a:latin typeface="Lucida Calligraphy" panose="03010101010101010101" pitchFamily="66" charset="0"/>
              </a:rPr>
              <a:t>This is a VERY historical Church – The Church of the Nativity – The Birth Place of Christ.</a:t>
            </a:r>
          </a:p>
        </p:txBody>
      </p:sp>
    </p:spTree>
    <p:extLst>
      <p:ext uri="{BB962C8B-B14F-4D97-AF65-F5344CB8AC3E}">
        <p14:creationId xmlns:p14="http://schemas.microsoft.com/office/powerpoint/2010/main" val="1206483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2407</Words>
  <Application>Microsoft Office PowerPoint</Application>
  <PresentationFormat>Widescreen</PresentationFormat>
  <Paragraphs>135</Paragraphs>
  <Slides>28</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Calibri Light</vt:lpstr>
      <vt:lpstr>Lucida Calligraphy</vt:lpstr>
      <vt:lpstr>Lucida Handwriting</vt:lpstr>
      <vt:lpstr>Mistral</vt:lpstr>
      <vt:lpstr>Roboto</vt:lpstr>
      <vt:lpstr>Times New Roman</vt:lpstr>
      <vt:lpstr>Office Theme</vt:lpstr>
      <vt:lpstr>1_Office Theme</vt:lpstr>
      <vt:lpstr>Why The Cross is the  Greatest Day in History… because History is HIS-STORY By: Marcia A Lennick </vt:lpstr>
      <vt:lpstr>Why The Cross is the  Greatest Day in History By: Marcia A Lennick </vt:lpstr>
      <vt:lpstr>Why The Cross is the  Greatest Day in History By: Marcia A Lennick </vt:lpstr>
      <vt:lpstr>In Loving Memory</vt:lpstr>
      <vt:lpstr>PowerPoint Presentation</vt:lpstr>
      <vt:lpstr>PowerPoint Presentation</vt:lpstr>
      <vt:lpstr>PowerPoint Presentation</vt:lpstr>
      <vt:lpstr>PowerPoint Presentation</vt:lpstr>
      <vt:lpstr>PowerPoint Presentation</vt:lpstr>
      <vt:lpstr>PowerPoint Presentation</vt:lpstr>
      <vt:lpstr>What is Lent?  </vt:lpstr>
      <vt:lpstr>Origins of Lent</vt:lpstr>
      <vt:lpstr>Origins of Lent</vt:lpstr>
      <vt:lpstr>Origins of Lent</vt:lpstr>
      <vt:lpstr>Should we celebrate Lent, Easter and Christmas?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A Lennick</dc:creator>
  <cp:lastModifiedBy>Marcia A Lennick</cp:lastModifiedBy>
  <cp:revision>122</cp:revision>
  <cp:lastPrinted>2023-03-26T16:20:18Z</cp:lastPrinted>
  <dcterms:created xsi:type="dcterms:W3CDTF">2019-10-12T16:05:08Z</dcterms:created>
  <dcterms:modified xsi:type="dcterms:W3CDTF">2023-04-02T13:03:36Z</dcterms:modified>
</cp:coreProperties>
</file>